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314" r:id="rId20"/>
    <p:sldId id="275" r:id="rId21"/>
    <p:sldId id="276" r:id="rId22"/>
    <p:sldId id="277" r:id="rId23"/>
    <p:sldId id="278" r:id="rId24"/>
    <p:sldId id="279" r:id="rId25"/>
    <p:sldId id="280" r:id="rId26"/>
    <p:sldId id="281" r:id="rId27"/>
    <p:sldId id="282" r:id="rId28"/>
    <p:sldId id="283" r:id="rId29"/>
    <p:sldId id="284" r:id="rId30"/>
    <p:sldId id="286" r:id="rId31"/>
    <p:sldId id="285" r:id="rId32"/>
    <p:sldId id="288" r:id="rId33"/>
    <p:sldId id="289" r:id="rId34"/>
    <p:sldId id="290" r:id="rId35"/>
    <p:sldId id="323" r:id="rId36"/>
    <p:sldId id="322" r:id="rId37"/>
    <p:sldId id="291" r:id="rId38"/>
    <p:sldId id="292" r:id="rId39"/>
    <p:sldId id="287" r:id="rId40"/>
    <p:sldId id="293" r:id="rId41"/>
    <p:sldId id="294" r:id="rId42"/>
    <p:sldId id="315" r:id="rId43"/>
    <p:sldId id="316" r:id="rId44"/>
    <p:sldId id="295" r:id="rId45"/>
    <p:sldId id="317" r:id="rId46"/>
    <p:sldId id="296" r:id="rId47"/>
    <p:sldId id="311" r:id="rId48"/>
    <p:sldId id="297" r:id="rId49"/>
    <p:sldId id="298" r:id="rId50"/>
    <p:sldId id="299" r:id="rId51"/>
    <p:sldId id="300" r:id="rId52"/>
    <p:sldId id="301" r:id="rId53"/>
    <p:sldId id="302" r:id="rId54"/>
    <p:sldId id="303" r:id="rId55"/>
    <p:sldId id="324" r:id="rId56"/>
    <p:sldId id="325" r:id="rId57"/>
    <p:sldId id="304" r:id="rId58"/>
    <p:sldId id="305" r:id="rId59"/>
    <p:sldId id="306" r:id="rId60"/>
    <p:sldId id="307" r:id="rId61"/>
    <p:sldId id="308" r:id="rId62"/>
    <p:sldId id="318" r:id="rId63"/>
    <p:sldId id="319" r:id="rId64"/>
    <p:sldId id="320" r:id="rId65"/>
    <p:sldId id="321" r:id="rId66"/>
    <p:sldId id="310" r:id="rId67"/>
    <p:sldId id="312" r:id="rId68"/>
    <p:sldId id="313" r:id="rId69"/>
    <p:sldId id="309" r:id="rId70"/>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lvl1pPr>
              <a:defRPr>
                <a:solidFill>
                  <a:schemeClr val="bg1"/>
                </a:solidFill>
              </a:defRPr>
            </a:lvl1pPr>
          </a:lstStyle>
          <a:p>
            <a:r>
              <a:rPr lang="pt-BR" dirty="0" smtClean="0"/>
              <a:t>Clique para editar o título mestre</a:t>
            </a:r>
            <a:endParaRPr lang="pt-BR" dirty="0"/>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ADDF126D-B68A-4950-B559-86969BA3CB52}" type="datetimeFigureOut">
              <a:rPr lang="pt-BR" smtClean="0"/>
              <a:t>26/11/2019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3463385-418B-47DD-BB57-4AAD8E92F32E}" type="slidenum">
              <a:rPr lang="pt-BR" smtClean="0"/>
              <a:t>‹nº›</a:t>
            </a:fld>
            <a:endParaRPr lang="pt-BR"/>
          </a:p>
        </p:txBody>
      </p:sp>
    </p:spTree>
    <p:extLst>
      <p:ext uri="{BB962C8B-B14F-4D97-AF65-F5344CB8AC3E}">
        <p14:creationId xmlns:p14="http://schemas.microsoft.com/office/powerpoint/2010/main" val="1227104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ADDF126D-B68A-4950-B559-86969BA3CB52}" type="datetimeFigureOut">
              <a:rPr lang="pt-BR" smtClean="0"/>
              <a:t>26/11/2019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3463385-418B-47DD-BB57-4AAD8E92F32E}" type="slidenum">
              <a:rPr lang="pt-BR" smtClean="0"/>
              <a:t>‹nº›</a:t>
            </a:fld>
            <a:endParaRPr lang="pt-BR"/>
          </a:p>
        </p:txBody>
      </p:sp>
    </p:spTree>
    <p:extLst>
      <p:ext uri="{BB962C8B-B14F-4D97-AF65-F5344CB8AC3E}">
        <p14:creationId xmlns:p14="http://schemas.microsoft.com/office/powerpoint/2010/main" val="519564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ADDF126D-B68A-4950-B559-86969BA3CB52}" type="datetimeFigureOut">
              <a:rPr lang="pt-BR" smtClean="0"/>
              <a:t>26/11/2019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3463385-418B-47DD-BB57-4AAD8E92F32E}" type="slidenum">
              <a:rPr lang="pt-BR" smtClean="0"/>
              <a:t>‹nº›</a:t>
            </a:fld>
            <a:endParaRPr lang="pt-BR"/>
          </a:p>
        </p:txBody>
      </p:sp>
    </p:spTree>
    <p:extLst>
      <p:ext uri="{BB962C8B-B14F-4D97-AF65-F5344CB8AC3E}">
        <p14:creationId xmlns:p14="http://schemas.microsoft.com/office/powerpoint/2010/main" val="1190313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ADDF126D-B68A-4950-B559-86969BA3CB52}" type="datetimeFigureOut">
              <a:rPr lang="pt-BR" smtClean="0"/>
              <a:t>26/11/2019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B3463385-418B-47DD-BB57-4AAD8E92F32E}" type="slidenum">
              <a:rPr lang="pt-BR" smtClean="0"/>
              <a:t>‹nº›</a:t>
            </a:fld>
            <a:endParaRPr lang="pt-BR"/>
          </a:p>
        </p:txBody>
      </p:sp>
    </p:spTree>
    <p:extLst>
      <p:ext uri="{BB962C8B-B14F-4D97-AF65-F5344CB8AC3E}">
        <p14:creationId xmlns:p14="http://schemas.microsoft.com/office/powerpoint/2010/main" val="2732643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ADDF126D-B68A-4950-B559-86969BA3CB52}" type="datetimeFigureOut">
              <a:rPr lang="pt-BR" smtClean="0"/>
              <a:t>26/11/2019</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B3463385-418B-47DD-BB57-4AAD8E92F32E}" type="slidenum">
              <a:rPr lang="pt-BR" smtClean="0"/>
              <a:t>‹nº›</a:t>
            </a:fld>
            <a:endParaRPr lang="pt-BR"/>
          </a:p>
        </p:txBody>
      </p:sp>
    </p:spTree>
    <p:extLst>
      <p:ext uri="{BB962C8B-B14F-4D97-AF65-F5344CB8AC3E}">
        <p14:creationId xmlns:p14="http://schemas.microsoft.com/office/powerpoint/2010/main" val="763184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ADDF126D-B68A-4950-B559-86969BA3CB52}" type="datetimeFigureOut">
              <a:rPr lang="pt-BR" smtClean="0"/>
              <a:t>26/11/2019</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B3463385-418B-47DD-BB57-4AAD8E92F32E}" type="slidenum">
              <a:rPr lang="pt-BR" smtClean="0"/>
              <a:t>‹nº›</a:t>
            </a:fld>
            <a:endParaRPr lang="pt-BR"/>
          </a:p>
        </p:txBody>
      </p:sp>
    </p:spTree>
    <p:extLst>
      <p:ext uri="{BB962C8B-B14F-4D97-AF65-F5344CB8AC3E}">
        <p14:creationId xmlns:p14="http://schemas.microsoft.com/office/powerpoint/2010/main" val="2971902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ADDF126D-B68A-4950-B559-86969BA3CB52}" type="datetimeFigureOut">
              <a:rPr lang="pt-BR" smtClean="0"/>
              <a:t>26/11/2019</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B3463385-418B-47DD-BB57-4AAD8E92F32E}" type="slidenum">
              <a:rPr lang="pt-BR" smtClean="0"/>
              <a:t>‹nº›</a:t>
            </a:fld>
            <a:endParaRPr lang="pt-BR"/>
          </a:p>
        </p:txBody>
      </p:sp>
    </p:spTree>
    <p:extLst>
      <p:ext uri="{BB962C8B-B14F-4D97-AF65-F5344CB8AC3E}">
        <p14:creationId xmlns:p14="http://schemas.microsoft.com/office/powerpoint/2010/main" val="173822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ADDF126D-B68A-4950-B559-86969BA3CB52}" type="datetimeFigureOut">
              <a:rPr lang="pt-BR" smtClean="0"/>
              <a:t>26/11/2019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B3463385-418B-47DD-BB57-4AAD8E92F32E}" type="slidenum">
              <a:rPr lang="pt-BR" smtClean="0"/>
              <a:t>‹nº›</a:t>
            </a:fld>
            <a:endParaRPr lang="pt-BR"/>
          </a:p>
        </p:txBody>
      </p:sp>
    </p:spTree>
    <p:extLst>
      <p:ext uri="{BB962C8B-B14F-4D97-AF65-F5344CB8AC3E}">
        <p14:creationId xmlns:p14="http://schemas.microsoft.com/office/powerpoint/2010/main" val="3947086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ADDF126D-B68A-4950-B559-86969BA3CB52}" type="datetimeFigureOut">
              <a:rPr lang="pt-BR" smtClean="0"/>
              <a:t>26/11/2019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B3463385-418B-47DD-BB57-4AAD8E92F32E}" type="slidenum">
              <a:rPr lang="pt-BR" smtClean="0"/>
              <a:t>‹nº›</a:t>
            </a:fld>
            <a:endParaRPr lang="pt-BR"/>
          </a:p>
        </p:txBody>
      </p:sp>
    </p:spTree>
    <p:extLst>
      <p:ext uri="{BB962C8B-B14F-4D97-AF65-F5344CB8AC3E}">
        <p14:creationId xmlns:p14="http://schemas.microsoft.com/office/powerpoint/2010/main" val="3656784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ADDF126D-B68A-4950-B559-86969BA3CB52}" type="datetimeFigureOut">
              <a:rPr lang="pt-BR" smtClean="0"/>
              <a:t>26/11/2019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3463385-418B-47DD-BB57-4AAD8E92F32E}" type="slidenum">
              <a:rPr lang="pt-BR" smtClean="0"/>
              <a:t>‹nº›</a:t>
            </a:fld>
            <a:endParaRPr lang="pt-BR"/>
          </a:p>
        </p:txBody>
      </p:sp>
    </p:spTree>
    <p:extLst>
      <p:ext uri="{BB962C8B-B14F-4D97-AF65-F5344CB8AC3E}">
        <p14:creationId xmlns:p14="http://schemas.microsoft.com/office/powerpoint/2010/main" val="1359953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ADDF126D-B68A-4950-B559-86969BA3CB52}" type="datetimeFigureOut">
              <a:rPr lang="pt-BR" smtClean="0"/>
              <a:t>26/11/2019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3463385-418B-47DD-BB57-4AAD8E92F32E}" type="slidenum">
              <a:rPr lang="pt-BR" smtClean="0"/>
              <a:t>‹nº›</a:t>
            </a:fld>
            <a:endParaRPr lang="pt-BR"/>
          </a:p>
        </p:txBody>
      </p:sp>
    </p:spTree>
    <p:extLst>
      <p:ext uri="{BB962C8B-B14F-4D97-AF65-F5344CB8AC3E}">
        <p14:creationId xmlns:p14="http://schemas.microsoft.com/office/powerpoint/2010/main" val="784818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Imagem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dirty="0" smtClean="0"/>
              <a:t>Clique para editar o título mestre</a:t>
            </a:r>
            <a:endParaRPr lang="pt-BR" dirty="0"/>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DF126D-B68A-4950-B559-86969BA3CB52}" type="datetimeFigureOut">
              <a:rPr lang="pt-BR" smtClean="0"/>
              <a:t>26/11/2019</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463385-418B-47DD-BB57-4AAD8E92F32E}" type="slidenum">
              <a:rPr lang="pt-BR" smtClean="0"/>
              <a:t>‹nº›</a:t>
            </a:fld>
            <a:endParaRPr lang="pt-BR"/>
          </a:p>
        </p:txBody>
      </p:sp>
    </p:spTree>
    <p:extLst>
      <p:ext uri="{BB962C8B-B14F-4D97-AF65-F5344CB8AC3E}">
        <p14:creationId xmlns:p14="http://schemas.microsoft.com/office/powerpoint/2010/main" val="39898708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bg1"/>
          </a:solidFill>
          <a:latin typeface="Alata" panose="00000500000000000000" pitchFamily="2"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bg1"/>
          </a:solidFill>
          <a:latin typeface="Alata" panose="00000500000000000000" pitchFamily="2"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bg1"/>
          </a:solidFill>
          <a:latin typeface="Alata" panose="00000500000000000000" pitchFamily="2"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bg1"/>
          </a:solidFill>
          <a:latin typeface="Alata" panose="00000500000000000000"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Alata" panose="00000500000000000000"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Alata" panose="00000500000000000000"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6.gif"/><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7.gif"/><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hyperlink" Target="https://blog.rocketseat.com.br/pwa-o-que-e-quando-utilizar/" TargetMode="External"/><Relationship Id="rId2" Type="http://schemas.openxmlformats.org/officeDocument/2006/relationships/hyperlink" Target="https://gobacklog.com/blog/exemplos-de-progressive-web-applications/" TargetMode="External"/><Relationship Id="rId1" Type="http://schemas.openxmlformats.org/officeDocument/2006/relationships/slideLayout" Target="../slideLayouts/slideLayout2.xml"/><Relationship Id="rId4" Type="http://schemas.openxmlformats.org/officeDocument/2006/relationships/hyperlink" Target="https://dev.to/jumpalottahigh/how-to-publish-a-pwa-on-the-google-play-store-2bid" TargetMode="External"/></Relationships>
</file>

<file path=ppt/slides/_rels/slide67.xml.rels><?xml version="1.0" encoding="UTF-8" standalone="yes"?>
<Relationships xmlns="http://schemas.openxmlformats.org/package/2006/relationships"><Relationship Id="rId3" Type="http://schemas.openxmlformats.org/officeDocument/2006/relationships/hyperlink" Target="https://medium.com/@firt/google-play-store-now-open-for-progressive-web-apps-ec6f3c6ff3cc" TargetMode="External"/><Relationship Id="rId2" Type="http://schemas.openxmlformats.org/officeDocument/2006/relationships/hyperlink" Target="https://medium.com/devtranslate/a-google-play-store-agora-est%C3%A1-aberta-para-pwas-6df679723861" TargetMode="External"/><Relationship Id="rId1" Type="http://schemas.openxmlformats.org/officeDocument/2006/relationships/slideLayout" Target="../slideLayouts/slideLayout2.xml"/><Relationship Id="rId4" Type="http://schemas.openxmlformats.org/officeDocument/2006/relationships/hyperlink" Target="https://medium.com/@oieduardorabelo/pwa-uma-grande-lista-de-dicas-e-truques-para-progressive-web-apps-b1db48811c63" TargetMode="External"/></Relationships>
</file>

<file path=ppt/slides/_rels/slide68.xml.rels><?xml version="1.0" encoding="UTF-8" standalone="yes"?>
<Relationships xmlns="http://schemas.openxmlformats.org/package/2006/relationships"><Relationship Id="rId3" Type="http://schemas.openxmlformats.org/officeDocument/2006/relationships/hyperlink" Target="https://developer.mozilla.org/en-US/docs/Web/Progressive_web_apps" TargetMode="External"/><Relationship Id="rId2" Type="http://schemas.openxmlformats.org/officeDocument/2006/relationships/hyperlink" Target="https://whatwebcando.today/" TargetMode="External"/><Relationship Id="rId1" Type="http://schemas.openxmlformats.org/officeDocument/2006/relationships/slideLayout" Target="../slideLayouts/slideLayout2.xml"/><Relationship Id="rId4" Type="http://schemas.openxmlformats.org/officeDocument/2006/relationships/hyperlink" Target="https://codelabs.developers.google.com/codelabs/your-first-pwapp/#0" TargetMode="External"/></Relationships>
</file>

<file path=ppt/slides/_rels/slide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dirty="0" smtClean="0"/>
              <a:t>PWA </a:t>
            </a:r>
            <a:r>
              <a:rPr lang="pt-BR" dirty="0" err="1" smtClean="0"/>
              <a:t>vs</a:t>
            </a:r>
            <a:r>
              <a:rPr lang="pt-BR" dirty="0" smtClean="0"/>
              <a:t> </a:t>
            </a:r>
            <a:r>
              <a:rPr lang="pt-BR" dirty="0" err="1" smtClean="0"/>
              <a:t>Apps</a:t>
            </a:r>
            <a:r>
              <a:rPr lang="pt-BR" dirty="0" smtClean="0"/>
              <a:t> Nativos</a:t>
            </a:r>
            <a:endParaRPr lang="pt-BR" dirty="0"/>
          </a:p>
        </p:txBody>
      </p:sp>
      <p:sp>
        <p:nvSpPr>
          <p:cNvPr id="3" name="Subtítulo 2"/>
          <p:cNvSpPr>
            <a:spLocks noGrp="1"/>
          </p:cNvSpPr>
          <p:nvPr>
            <p:ph type="subTitle" idx="1"/>
          </p:nvPr>
        </p:nvSpPr>
        <p:spPr/>
        <p:txBody>
          <a:bodyPr/>
          <a:lstStyle/>
          <a:p>
            <a:r>
              <a:rPr lang="pt-BR" dirty="0" smtClean="0"/>
              <a:t>Seria o PWA uma solução para “quase” tudo?</a:t>
            </a:r>
            <a:endParaRPr lang="pt-BR" dirty="0"/>
          </a:p>
        </p:txBody>
      </p:sp>
    </p:spTree>
    <p:extLst>
      <p:ext uri="{BB962C8B-B14F-4D97-AF65-F5344CB8AC3E}">
        <p14:creationId xmlns:p14="http://schemas.microsoft.com/office/powerpoint/2010/main" val="31283139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780928"/>
            <a:ext cx="7772400" cy="1214896"/>
          </a:xfrm>
        </p:spPr>
        <p:txBody>
          <a:bodyPr/>
          <a:lstStyle/>
          <a:p>
            <a:r>
              <a:rPr lang="pt-BR" dirty="0" smtClean="0"/>
              <a:t>Anderson </a:t>
            </a:r>
            <a:r>
              <a:rPr lang="pt-BR" dirty="0" err="1" smtClean="0"/>
              <a:t>Burnes</a:t>
            </a:r>
            <a:endParaRPr lang="pt-BR" dirty="0"/>
          </a:p>
        </p:txBody>
      </p:sp>
      <p:sp>
        <p:nvSpPr>
          <p:cNvPr id="3" name="Subtítulo 2"/>
          <p:cNvSpPr>
            <a:spLocks noGrp="1"/>
          </p:cNvSpPr>
          <p:nvPr>
            <p:ph type="subTitle" idx="1"/>
          </p:nvPr>
        </p:nvSpPr>
        <p:spPr>
          <a:xfrm>
            <a:off x="1371600" y="4124672"/>
            <a:ext cx="6400800" cy="1752600"/>
          </a:xfrm>
        </p:spPr>
        <p:txBody>
          <a:bodyPr>
            <a:normAutofit fontScale="85000" lnSpcReduction="10000"/>
          </a:bodyPr>
          <a:lstStyle/>
          <a:p>
            <a:r>
              <a:rPr lang="pt-BR" dirty="0" smtClean="0"/>
              <a:t>Professor, Palestrante, Desenvolvedor PHP desde 2000, Coordenador da Trilha de Web / Front-</a:t>
            </a:r>
            <a:r>
              <a:rPr lang="pt-BR" dirty="0" err="1" smtClean="0"/>
              <a:t>end</a:t>
            </a:r>
            <a:r>
              <a:rPr lang="pt-BR" dirty="0" smtClean="0"/>
              <a:t>, </a:t>
            </a:r>
            <a:br>
              <a:rPr lang="pt-BR" dirty="0" smtClean="0"/>
            </a:br>
            <a:r>
              <a:rPr lang="pt-BR" dirty="0" smtClean="0"/>
              <a:t>Loja Vida de Programador</a:t>
            </a:r>
            <a:endParaRPr lang="pt-BR" dirty="0"/>
          </a:p>
        </p:txBody>
      </p:sp>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4588" y="398112"/>
            <a:ext cx="2454824" cy="2454824"/>
          </a:xfrm>
          <a:prstGeom prst="rect">
            <a:avLst/>
          </a:prstGeom>
        </p:spPr>
      </p:pic>
    </p:spTree>
    <p:extLst>
      <p:ext uri="{BB962C8B-B14F-4D97-AF65-F5344CB8AC3E}">
        <p14:creationId xmlns:p14="http://schemas.microsoft.com/office/powerpoint/2010/main" val="35115800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780928"/>
            <a:ext cx="7772400" cy="1214896"/>
          </a:xfrm>
        </p:spPr>
        <p:txBody>
          <a:bodyPr/>
          <a:lstStyle/>
          <a:p>
            <a:r>
              <a:rPr lang="pt-BR" dirty="0" smtClean="0"/>
              <a:t>Mateus Rocha (</a:t>
            </a:r>
            <a:r>
              <a:rPr lang="pt-BR" dirty="0" err="1" smtClean="0"/>
              <a:t>Chines</a:t>
            </a:r>
            <a:r>
              <a:rPr lang="pt-BR" dirty="0" smtClean="0"/>
              <a:t>)</a:t>
            </a:r>
            <a:endParaRPr lang="pt-BR" dirty="0"/>
          </a:p>
        </p:txBody>
      </p:sp>
      <p:sp>
        <p:nvSpPr>
          <p:cNvPr id="3" name="Subtítulo 2"/>
          <p:cNvSpPr>
            <a:spLocks noGrp="1"/>
          </p:cNvSpPr>
          <p:nvPr>
            <p:ph type="subTitle" idx="1"/>
          </p:nvPr>
        </p:nvSpPr>
        <p:spPr>
          <a:xfrm>
            <a:off x="1371600" y="4124672"/>
            <a:ext cx="6400800" cy="1752600"/>
          </a:xfrm>
        </p:spPr>
        <p:txBody>
          <a:bodyPr>
            <a:normAutofit fontScale="92500" lnSpcReduction="10000"/>
          </a:bodyPr>
          <a:lstStyle/>
          <a:p>
            <a:r>
              <a:rPr lang="pt-BR" dirty="0" smtClean="0"/>
              <a:t>Especialista em Desenvolvimento de Aplicações para Web e Dispositivos Móveis e Desenvolvedor Junior na </a:t>
            </a:r>
            <a:r>
              <a:rPr lang="pt-BR" dirty="0" err="1" smtClean="0"/>
              <a:t>GazinLab</a:t>
            </a:r>
            <a:endParaRPr lang="pt-BR" dirty="0"/>
          </a:p>
        </p:txBody>
      </p:sp>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4588" y="398112"/>
            <a:ext cx="2454824" cy="2454824"/>
          </a:xfrm>
          <a:prstGeom prst="rect">
            <a:avLst/>
          </a:prstGeom>
        </p:spPr>
      </p:pic>
      <p:pic>
        <p:nvPicPr>
          <p:cNvPr id="5" name="Image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4588" y="415128"/>
            <a:ext cx="2454824" cy="2454824"/>
          </a:xfrm>
          <a:prstGeom prst="rect">
            <a:avLst/>
          </a:prstGeom>
        </p:spPr>
      </p:pic>
    </p:spTree>
    <p:extLst>
      <p:ext uri="{BB962C8B-B14F-4D97-AF65-F5344CB8AC3E}">
        <p14:creationId xmlns:p14="http://schemas.microsoft.com/office/powerpoint/2010/main" val="40985814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360785"/>
            <a:ext cx="7772400" cy="1470025"/>
          </a:xfrm>
        </p:spPr>
        <p:txBody>
          <a:bodyPr/>
          <a:lstStyle/>
          <a:p>
            <a:r>
              <a:rPr lang="pt-BR" b="1" dirty="0" smtClean="0"/>
              <a:t>Duas perguntas:</a:t>
            </a:r>
            <a:endParaRPr lang="pt-BR" b="1" dirty="0"/>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7676" y="5805264"/>
            <a:ext cx="867372" cy="867372"/>
          </a:xfrm>
          <a:prstGeom prst="rect">
            <a:avLst/>
          </a:prstGeom>
        </p:spPr>
      </p:pic>
    </p:spTree>
    <p:extLst>
      <p:ext uri="{BB962C8B-B14F-4D97-AF65-F5344CB8AC3E}">
        <p14:creationId xmlns:p14="http://schemas.microsoft.com/office/powerpoint/2010/main" val="38335097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360785"/>
            <a:ext cx="7772400" cy="1470025"/>
          </a:xfrm>
        </p:spPr>
        <p:txBody>
          <a:bodyPr/>
          <a:lstStyle/>
          <a:p>
            <a:r>
              <a:rPr lang="pt-BR" b="1" dirty="0" smtClean="0"/>
              <a:t>Duas perguntas:</a:t>
            </a:r>
            <a:endParaRPr lang="pt-BR" b="1" dirty="0"/>
          </a:p>
        </p:txBody>
      </p:sp>
      <p:sp>
        <p:nvSpPr>
          <p:cNvPr id="3" name="Subtítulo 2"/>
          <p:cNvSpPr>
            <a:spLocks noGrp="1"/>
          </p:cNvSpPr>
          <p:nvPr>
            <p:ph type="subTitle" idx="1"/>
          </p:nvPr>
        </p:nvSpPr>
        <p:spPr>
          <a:xfrm>
            <a:off x="1371600" y="3116560"/>
            <a:ext cx="6400800" cy="1752600"/>
          </a:xfrm>
        </p:spPr>
        <p:txBody>
          <a:bodyPr/>
          <a:lstStyle/>
          <a:p>
            <a:r>
              <a:rPr lang="pt-BR" dirty="0" smtClean="0"/>
              <a:t>Quantos aplicativos você instalou no seu smartphone nas duas últimas semanas?</a:t>
            </a:r>
            <a:endParaRPr lang="pt-BR" dirty="0"/>
          </a:p>
        </p:txBody>
      </p:sp>
      <p:pic>
        <p:nvPicPr>
          <p:cNvPr id="4" name="Image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7676" y="5805264"/>
            <a:ext cx="867372" cy="867372"/>
          </a:xfrm>
          <a:prstGeom prst="rect">
            <a:avLst/>
          </a:prstGeom>
        </p:spPr>
      </p:pic>
    </p:spTree>
    <p:extLst>
      <p:ext uri="{BB962C8B-B14F-4D97-AF65-F5344CB8AC3E}">
        <p14:creationId xmlns:p14="http://schemas.microsoft.com/office/powerpoint/2010/main" val="37261601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360785"/>
            <a:ext cx="7772400" cy="1470025"/>
          </a:xfrm>
        </p:spPr>
        <p:txBody>
          <a:bodyPr/>
          <a:lstStyle/>
          <a:p>
            <a:r>
              <a:rPr lang="pt-BR" b="1" dirty="0" smtClean="0"/>
              <a:t>Duas perguntas:</a:t>
            </a:r>
            <a:endParaRPr lang="pt-BR" b="1" dirty="0"/>
          </a:p>
        </p:txBody>
      </p:sp>
      <p:sp>
        <p:nvSpPr>
          <p:cNvPr id="3" name="Subtítulo 2"/>
          <p:cNvSpPr>
            <a:spLocks noGrp="1"/>
          </p:cNvSpPr>
          <p:nvPr>
            <p:ph type="subTitle" idx="1"/>
          </p:nvPr>
        </p:nvSpPr>
        <p:spPr>
          <a:xfrm>
            <a:off x="1371600" y="3116560"/>
            <a:ext cx="6400800" cy="1752600"/>
          </a:xfrm>
        </p:spPr>
        <p:txBody>
          <a:bodyPr>
            <a:normAutofit fontScale="92500" lnSpcReduction="10000"/>
          </a:bodyPr>
          <a:lstStyle/>
          <a:p>
            <a:r>
              <a:rPr lang="pt-BR" dirty="0" smtClean="0"/>
              <a:t>Quando você vai a um shopping e um atendente pede para instalar o </a:t>
            </a:r>
            <a:r>
              <a:rPr lang="pt-BR" dirty="0" err="1" smtClean="0"/>
              <a:t>app</a:t>
            </a:r>
            <a:r>
              <a:rPr lang="pt-BR" dirty="0" smtClean="0"/>
              <a:t> do restaurante para ganhar um chope, você instala?</a:t>
            </a:r>
            <a:endParaRPr lang="pt-BR" dirty="0"/>
          </a:p>
        </p:txBody>
      </p:sp>
      <p:pic>
        <p:nvPicPr>
          <p:cNvPr id="4" name="Image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4288" y="5877272"/>
            <a:ext cx="809104" cy="809104"/>
          </a:xfrm>
          <a:prstGeom prst="rect">
            <a:avLst/>
          </a:prstGeom>
        </p:spPr>
      </p:pic>
    </p:spTree>
    <p:extLst>
      <p:ext uri="{BB962C8B-B14F-4D97-AF65-F5344CB8AC3E}">
        <p14:creationId xmlns:p14="http://schemas.microsoft.com/office/powerpoint/2010/main" val="22363871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360785"/>
            <a:ext cx="7772400" cy="1470025"/>
          </a:xfrm>
        </p:spPr>
        <p:txBody>
          <a:bodyPr/>
          <a:lstStyle/>
          <a:p>
            <a:r>
              <a:rPr lang="pt-BR" b="1" strike="sngStrike" dirty="0" smtClean="0"/>
              <a:t>Duas</a:t>
            </a:r>
            <a:r>
              <a:rPr lang="pt-BR" b="1" dirty="0" smtClean="0"/>
              <a:t> Três perguntas:</a:t>
            </a:r>
            <a:endParaRPr lang="pt-BR" b="1" dirty="0"/>
          </a:p>
        </p:txBody>
      </p:sp>
      <p:sp>
        <p:nvSpPr>
          <p:cNvPr id="3" name="Subtítulo 2"/>
          <p:cNvSpPr>
            <a:spLocks noGrp="1"/>
          </p:cNvSpPr>
          <p:nvPr>
            <p:ph type="subTitle" idx="1"/>
          </p:nvPr>
        </p:nvSpPr>
        <p:spPr>
          <a:xfrm>
            <a:off x="1371600" y="3116560"/>
            <a:ext cx="6400800" cy="1752600"/>
          </a:xfrm>
        </p:spPr>
        <p:txBody>
          <a:bodyPr>
            <a:normAutofit/>
          </a:bodyPr>
          <a:lstStyle/>
          <a:p>
            <a:r>
              <a:rPr lang="pt-BR" dirty="0" smtClean="0"/>
              <a:t>E quando instala o exclui logo depois ou o utiliza?</a:t>
            </a:r>
            <a:endParaRPr lang="pt-BR" dirty="0"/>
          </a:p>
        </p:txBody>
      </p:sp>
      <p:pic>
        <p:nvPicPr>
          <p:cNvPr id="4" name="Image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4288" y="5877272"/>
            <a:ext cx="809104" cy="809104"/>
          </a:xfrm>
          <a:prstGeom prst="rect">
            <a:avLst/>
          </a:prstGeom>
        </p:spPr>
      </p:pic>
    </p:spTree>
    <p:extLst>
      <p:ext uri="{BB962C8B-B14F-4D97-AF65-F5344CB8AC3E}">
        <p14:creationId xmlns:p14="http://schemas.microsoft.com/office/powerpoint/2010/main" val="2143785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360785"/>
            <a:ext cx="7772400" cy="1470025"/>
          </a:xfrm>
        </p:spPr>
        <p:txBody>
          <a:bodyPr/>
          <a:lstStyle/>
          <a:p>
            <a:r>
              <a:rPr lang="pt-BR" b="1" dirty="0" smtClean="0"/>
              <a:t>Por que essas perguntas?</a:t>
            </a:r>
            <a:endParaRPr lang="pt-BR" b="1" dirty="0"/>
          </a:p>
        </p:txBody>
      </p:sp>
    </p:spTree>
    <p:extLst>
      <p:ext uri="{BB962C8B-B14F-4D97-AF65-F5344CB8AC3E}">
        <p14:creationId xmlns:p14="http://schemas.microsoft.com/office/powerpoint/2010/main" val="20424779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360785"/>
            <a:ext cx="7772400" cy="1470025"/>
          </a:xfrm>
        </p:spPr>
        <p:txBody>
          <a:bodyPr/>
          <a:lstStyle/>
          <a:p>
            <a:r>
              <a:rPr lang="pt-BR" b="1" dirty="0" smtClean="0"/>
              <a:t>Por que essas perguntas?</a:t>
            </a:r>
            <a:endParaRPr lang="pt-BR" b="1" dirty="0"/>
          </a:p>
        </p:txBody>
      </p:sp>
      <p:sp>
        <p:nvSpPr>
          <p:cNvPr id="3" name="Subtítulo 2"/>
          <p:cNvSpPr>
            <a:spLocks noGrp="1"/>
          </p:cNvSpPr>
          <p:nvPr>
            <p:ph type="subTitle" idx="1"/>
          </p:nvPr>
        </p:nvSpPr>
        <p:spPr>
          <a:xfrm>
            <a:off x="1371600" y="3116560"/>
            <a:ext cx="6400800" cy="1752600"/>
          </a:xfrm>
        </p:spPr>
        <p:txBody>
          <a:bodyPr>
            <a:normAutofit fontScale="92500" lnSpcReduction="10000"/>
          </a:bodyPr>
          <a:lstStyle/>
          <a:p>
            <a:r>
              <a:rPr lang="pt-BR" dirty="0" smtClean="0"/>
              <a:t>Apesar de existirem centenas de milhares de </a:t>
            </a:r>
            <a:r>
              <a:rPr lang="pt-BR" dirty="0" err="1" smtClean="0"/>
              <a:t>apps</a:t>
            </a:r>
            <a:r>
              <a:rPr lang="pt-BR" dirty="0" smtClean="0"/>
              <a:t> nas lojas, a maioria não possui mais de 100 instalações.</a:t>
            </a:r>
            <a:endParaRPr lang="pt-BR" dirty="0"/>
          </a:p>
        </p:txBody>
      </p:sp>
      <p:pic>
        <p:nvPicPr>
          <p:cNvPr id="4" name="Image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4288" y="5877272"/>
            <a:ext cx="809104" cy="809104"/>
          </a:xfrm>
          <a:prstGeom prst="rect">
            <a:avLst/>
          </a:prstGeom>
        </p:spPr>
      </p:pic>
    </p:spTree>
    <p:extLst>
      <p:ext uri="{BB962C8B-B14F-4D97-AF65-F5344CB8AC3E}">
        <p14:creationId xmlns:p14="http://schemas.microsoft.com/office/powerpoint/2010/main" val="14699983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360785"/>
            <a:ext cx="7772400" cy="1470025"/>
          </a:xfrm>
        </p:spPr>
        <p:txBody>
          <a:bodyPr/>
          <a:lstStyle/>
          <a:p>
            <a:r>
              <a:rPr lang="pt-BR" b="1" dirty="0" smtClean="0"/>
              <a:t>Os mesmos </a:t>
            </a:r>
            <a:r>
              <a:rPr lang="pt-BR" b="1" dirty="0" err="1" smtClean="0"/>
              <a:t>apps</a:t>
            </a:r>
            <a:endParaRPr lang="pt-BR" b="1" dirty="0"/>
          </a:p>
        </p:txBody>
      </p:sp>
      <p:pic>
        <p:nvPicPr>
          <p:cNvPr id="3" name="Image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1277" y="2564904"/>
            <a:ext cx="2726432" cy="2726432"/>
          </a:xfrm>
          <a:prstGeom prst="rect">
            <a:avLst/>
          </a:prstGeom>
        </p:spPr>
      </p:pic>
      <p:pic>
        <p:nvPicPr>
          <p:cNvPr id="4" name="Image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7676" y="5805264"/>
            <a:ext cx="867372" cy="867372"/>
          </a:xfrm>
          <a:prstGeom prst="rect">
            <a:avLst/>
          </a:prstGeom>
        </p:spPr>
      </p:pic>
    </p:spTree>
    <p:extLst>
      <p:ext uri="{BB962C8B-B14F-4D97-AF65-F5344CB8AC3E}">
        <p14:creationId xmlns:p14="http://schemas.microsoft.com/office/powerpoint/2010/main" val="15250301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360785"/>
            <a:ext cx="7772400" cy="1470025"/>
          </a:xfrm>
        </p:spPr>
        <p:txBody>
          <a:bodyPr/>
          <a:lstStyle/>
          <a:p>
            <a:r>
              <a:rPr lang="pt-BR" b="1" dirty="0" smtClean="0"/>
              <a:t>Os mesmos </a:t>
            </a:r>
            <a:r>
              <a:rPr lang="pt-BR" b="1" dirty="0" err="1" smtClean="0"/>
              <a:t>apps</a:t>
            </a:r>
            <a:endParaRPr lang="pt-BR" b="1" dirty="0"/>
          </a:p>
        </p:txBody>
      </p:sp>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3888" y="2492896"/>
            <a:ext cx="2016224" cy="1990264"/>
          </a:xfrm>
          <a:prstGeom prst="rect">
            <a:avLst/>
          </a:prstGeom>
        </p:spPr>
      </p:pic>
      <p:pic>
        <p:nvPicPr>
          <p:cNvPr id="5" name="Image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7676" y="5805264"/>
            <a:ext cx="867372" cy="867372"/>
          </a:xfrm>
          <a:prstGeom prst="rect">
            <a:avLst/>
          </a:prstGeom>
        </p:spPr>
      </p:pic>
    </p:spTree>
    <p:extLst>
      <p:ext uri="{BB962C8B-B14F-4D97-AF65-F5344CB8AC3E}">
        <p14:creationId xmlns:p14="http://schemas.microsoft.com/office/powerpoint/2010/main" val="35656206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360785"/>
            <a:ext cx="7772400" cy="1470025"/>
          </a:xfrm>
        </p:spPr>
        <p:txBody>
          <a:bodyPr/>
          <a:lstStyle/>
          <a:p>
            <a:r>
              <a:rPr lang="pt-BR" b="1" dirty="0" smtClean="0"/>
              <a:t>Os mesmos </a:t>
            </a:r>
            <a:r>
              <a:rPr lang="pt-BR" b="1" dirty="0" err="1" smtClean="0"/>
              <a:t>apps</a:t>
            </a:r>
            <a:endParaRPr lang="pt-BR" b="1" dirty="0"/>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9944" y="2569658"/>
            <a:ext cx="2007099" cy="2007099"/>
          </a:xfrm>
          <a:prstGeom prst="rect">
            <a:avLst/>
          </a:prstGeom>
        </p:spPr>
      </p:pic>
      <p:pic>
        <p:nvPicPr>
          <p:cNvPr id="4" name="Image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7676" y="5805264"/>
            <a:ext cx="867372" cy="867372"/>
          </a:xfrm>
          <a:prstGeom prst="rect">
            <a:avLst/>
          </a:prstGeom>
        </p:spPr>
      </p:pic>
    </p:spTree>
    <p:extLst>
      <p:ext uri="{BB962C8B-B14F-4D97-AF65-F5344CB8AC3E}">
        <p14:creationId xmlns:p14="http://schemas.microsoft.com/office/powerpoint/2010/main" val="24844915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360785"/>
            <a:ext cx="7772400" cy="1470025"/>
          </a:xfrm>
        </p:spPr>
        <p:txBody>
          <a:bodyPr/>
          <a:lstStyle/>
          <a:p>
            <a:r>
              <a:rPr lang="pt-BR" b="1" dirty="0" smtClean="0"/>
              <a:t>Os mesmos </a:t>
            </a:r>
            <a:r>
              <a:rPr lang="pt-BR" b="1" dirty="0" err="1" smtClean="0"/>
              <a:t>apps</a:t>
            </a:r>
            <a:endParaRPr lang="pt-BR" b="1" dirty="0"/>
          </a:p>
        </p:txBody>
      </p:sp>
      <p:pic>
        <p:nvPicPr>
          <p:cNvPr id="4" name="Image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91880" y="2492896"/>
            <a:ext cx="1917438" cy="1800200"/>
          </a:xfrm>
          <a:prstGeom prst="rect">
            <a:avLst/>
          </a:prstGeom>
        </p:spPr>
      </p:pic>
      <p:pic>
        <p:nvPicPr>
          <p:cNvPr id="5" name="Image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7676" y="5805264"/>
            <a:ext cx="867372" cy="867372"/>
          </a:xfrm>
          <a:prstGeom prst="rect">
            <a:avLst/>
          </a:prstGeom>
        </p:spPr>
      </p:pic>
    </p:spTree>
    <p:extLst>
      <p:ext uri="{BB962C8B-B14F-4D97-AF65-F5344CB8AC3E}">
        <p14:creationId xmlns:p14="http://schemas.microsoft.com/office/powerpoint/2010/main" val="33681270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360785"/>
            <a:ext cx="7772400" cy="1470025"/>
          </a:xfrm>
        </p:spPr>
        <p:txBody>
          <a:bodyPr/>
          <a:lstStyle/>
          <a:p>
            <a:r>
              <a:rPr lang="pt-BR" b="1" dirty="0" smtClean="0"/>
              <a:t>Os mesmos </a:t>
            </a:r>
            <a:r>
              <a:rPr lang="pt-BR" b="1" dirty="0" err="1" smtClean="0"/>
              <a:t>apps</a:t>
            </a:r>
            <a:endParaRPr lang="pt-BR" b="1" dirty="0"/>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35896" y="2524111"/>
            <a:ext cx="1720328" cy="1728192"/>
          </a:xfrm>
          <a:prstGeom prst="rect">
            <a:avLst/>
          </a:prstGeom>
        </p:spPr>
      </p:pic>
      <p:pic>
        <p:nvPicPr>
          <p:cNvPr id="4" name="Image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7676" y="5805264"/>
            <a:ext cx="867372" cy="867372"/>
          </a:xfrm>
          <a:prstGeom prst="rect">
            <a:avLst/>
          </a:prstGeom>
        </p:spPr>
      </p:pic>
    </p:spTree>
    <p:extLst>
      <p:ext uri="{BB962C8B-B14F-4D97-AF65-F5344CB8AC3E}">
        <p14:creationId xmlns:p14="http://schemas.microsoft.com/office/powerpoint/2010/main" val="18356460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360785"/>
            <a:ext cx="7772400" cy="1470025"/>
          </a:xfrm>
        </p:spPr>
        <p:txBody>
          <a:bodyPr/>
          <a:lstStyle/>
          <a:p>
            <a:r>
              <a:rPr lang="pt-BR" b="1" dirty="0" smtClean="0"/>
              <a:t>Os mesmos </a:t>
            </a:r>
            <a:r>
              <a:rPr lang="pt-BR" b="1" dirty="0" err="1" smtClean="0"/>
              <a:t>apps</a:t>
            </a:r>
            <a:endParaRPr lang="pt-BR" b="1" dirty="0"/>
          </a:p>
        </p:txBody>
      </p:sp>
      <p:pic>
        <p:nvPicPr>
          <p:cNvPr id="4" name="Image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19872" y="2636912"/>
            <a:ext cx="1666618" cy="1666618"/>
          </a:xfrm>
          <a:prstGeom prst="rect">
            <a:avLst/>
          </a:prstGeom>
        </p:spPr>
      </p:pic>
      <p:pic>
        <p:nvPicPr>
          <p:cNvPr id="5" name="Image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7676" y="5805264"/>
            <a:ext cx="867372" cy="867372"/>
          </a:xfrm>
          <a:prstGeom prst="rect">
            <a:avLst/>
          </a:prstGeom>
        </p:spPr>
      </p:pic>
    </p:spTree>
    <p:extLst>
      <p:ext uri="{BB962C8B-B14F-4D97-AF65-F5344CB8AC3E}">
        <p14:creationId xmlns:p14="http://schemas.microsoft.com/office/powerpoint/2010/main" val="37356090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360785"/>
            <a:ext cx="7772400" cy="1470025"/>
          </a:xfrm>
        </p:spPr>
        <p:txBody>
          <a:bodyPr/>
          <a:lstStyle/>
          <a:p>
            <a:r>
              <a:rPr lang="pt-BR" b="1" dirty="0" smtClean="0"/>
              <a:t>Os mesmos </a:t>
            </a:r>
            <a:r>
              <a:rPr lang="pt-BR" b="1" dirty="0" err="1" smtClean="0"/>
              <a:t>apps</a:t>
            </a:r>
            <a:endParaRPr lang="pt-BR" b="1" dirty="0"/>
          </a:p>
        </p:txBody>
      </p:sp>
      <p:pic>
        <p:nvPicPr>
          <p:cNvPr id="4" name="Image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19872" y="2636912"/>
            <a:ext cx="1666618" cy="1666618"/>
          </a:xfrm>
          <a:prstGeom prst="rect">
            <a:avLst/>
          </a:prstGeom>
        </p:spPr>
      </p:pic>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0750" y="764704"/>
            <a:ext cx="4762500" cy="4762500"/>
          </a:xfrm>
          <a:prstGeom prst="rect">
            <a:avLst/>
          </a:prstGeom>
        </p:spPr>
      </p:pic>
      <p:pic>
        <p:nvPicPr>
          <p:cNvPr id="5" name="Imagem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87676" y="5805264"/>
            <a:ext cx="867372" cy="867372"/>
          </a:xfrm>
          <a:prstGeom prst="rect">
            <a:avLst/>
          </a:prstGeom>
        </p:spPr>
      </p:pic>
    </p:spTree>
    <p:extLst>
      <p:ext uri="{BB962C8B-B14F-4D97-AF65-F5344CB8AC3E}">
        <p14:creationId xmlns:p14="http://schemas.microsoft.com/office/powerpoint/2010/main" val="35853317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9528" y="1412776"/>
            <a:ext cx="6681138" cy="3528392"/>
          </a:xfrm>
          <a:prstGeom prst="rect">
            <a:avLst/>
          </a:prstGeom>
        </p:spPr>
      </p:pic>
      <p:pic>
        <p:nvPicPr>
          <p:cNvPr id="4" name="Image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7676" y="5805264"/>
            <a:ext cx="867372" cy="867372"/>
          </a:xfrm>
          <a:prstGeom prst="rect">
            <a:avLst/>
          </a:prstGeom>
        </p:spPr>
      </p:pic>
    </p:spTree>
    <p:extLst>
      <p:ext uri="{BB962C8B-B14F-4D97-AF65-F5344CB8AC3E}">
        <p14:creationId xmlns:p14="http://schemas.microsoft.com/office/powerpoint/2010/main" val="19837356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fontScale="90000"/>
          </a:bodyPr>
          <a:lstStyle/>
          <a:p>
            <a:r>
              <a:rPr lang="pt-BR" sz="22100" dirty="0" smtClean="0"/>
              <a:t>60% </a:t>
            </a:r>
            <a:r>
              <a:rPr lang="pt-BR" dirty="0" smtClean="0"/>
              <a:t>dos aplicativos nunca foram baixados</a:t>
            </a:r>
            <a:endParaRPr lang="pt-BR" dirty="0"/>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4288" y="5877272"/>
            <a:ext cx="809104" cy="809104"/>
          </a:xfrm>
          <a:prstGeom prst="rect">
            <a:avLst/>
          </a:prstGeom>
        </p:spPr>
      </p:pic>
    </p:spTree>
    <p:extLst>
      <p:ext uri="{BB962C8B-B14F-4D97-AF65-F5344CB8AC3E}">
        <p14:creationId xmlns:p14="http://schemas.microsoft.com/office/powerpoint/2010/main" val="765875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4288" y="5877272"/>
            <a:ext cx="809104" cy="809104"/>
          </a:xfrm>
          <a:prstGeom prst="rect">
            <a:avLst/>
          </a:prstGeom>
        </p:spPr>
      </p:pic>
      <p:pic>
        <p:nvPicPr>
          <p:cNvPr id="5" name="Image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94" y="1268760"/>
            <a:ext cx="9159418" cy="3816424"/>
          </a:xfrm>
          <a:prstGeom prst="rect">
            <a:avLst/>
          </a:prstGeom>
        </p:spPr>
      </p:pic>
    </p:spTree>
    <p:extLst>
      <p:ext uri="{BB962C8B-B14F-4D97-AF65-F5344CB8AC3E}">
        <p14:creationId xmlns:p14="http://schemas.microsoft.com/office/powerpoint/2010/main" val="37483609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535039"/>
            <a:ext cx="7772400" cy="1470025"/>
          </a:xfrm>
        </p:spPr>
        <p:txBody>
          <a:bodyPr>
            <a:normAutofit fontScale="90000"/>
          </a:bodyPr>
          <a:lstStyle/>
          <a:p>
            <a:r>
              <a:rPr lang="pt-BR" dirty="0" smtClean="0"/>
              <a:t>Com </a:t>
            </a:r>
            <a:r>
              <a:rPr lang="pt-BR" sz="8000" b="1" dirty="0" err="1" smtClean="0"/>
              <a:t>Progressive</a:t>
            </a:r>
            <a:r>
              <a:rPr lang="pt-BR" sz="8000" b="1" dirty="0" smtClean="0"/>
              <a:t> Web </a:t>
            </a:r>
            <a:r>
              <a:rPr lang="pt-BR" sz="8000" b="1" dirty="0" err="1" smtClean="0"/>
              <a:t>Apps</a:t>
            </a:r>
            <a:r>
              <a:rPr lang="pt-BR" sz="8000" b="1" dirty="0" smtClean="0"/>
              <a:t> </a:t>
            </a:r>
            <a:r>
              <a:rPr lang="pt-BR" dirty="0" smtClean="0"/>
              <a:t>isso pode mudar</a:t>
            </a:r>
            <a:endParaRPr lang="pt-BR" dirty="0"/>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4288" y="5877272"/>
            <a:ext cx="809104" cy="809104"/>
          </a:xfrm>
          <a:prstGeom prst="rect">
            <a:avLst/>
          </a:prstGeom>
        </p:spPr>
      </p:pic>
    </p:spTree>
    <p:extLst>
      <p:ext uri="{BB962C8B-B14F-4D97-AF65-F5344CB8AC3E}">
        <p14:creationId xmlns:p14="http://schemas.microsoft.com/office/powerpoint/2010/main" val="2624742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628800"/>
            <a:ext cx="7772400" cy="1470025"/>
          </a:xfrm>
        </p:spPr>
        <p:txBody>
          <a:bodyPr/>
          <a:lstStyle/>
          <a:p>
            <a:r>
              <a:rPr lang="pt-BR" b="1" dirty="0" smtClean="0"/>
              <a:t>Sabem o que é um</a:t>
            </a:r>
            <a:endParaRPr lang="pt-BR" b="1" dirty="0"/>
          </a:p>
        </p:txBody>
      </p:sp>
      <p:pic>
        <p:nvPicPr>
          <p:cNvPr id="4" name="Image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39752" y="2852936"/>
            <a:ext cx="4572000" cy="1721197"/>
          </a:xfrm>
          <a:prstGeom prst="rect">
            <a:avLst/>
          </a:prstGeom>
        </p:spPr>
      </p:pic>
      <p:pic>
        <p:nvPicPr>
          <p:cNvPr id="5" name="Image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4288" y="5877272"/>
            <a:ext cx="809104" cy="809104"/>
          </a:xfrm>
          <a:prstGeom prst="rect">
            <a:avLst/>
          </a:prstGeom>
        </p:spPr>
      </p:pic>
    </p:spTree>
    <p:extLst>
      <p:ext uri="{BB962C8B-B14F-4D97-AF65-F5344CB8AC3E}">
        <p14:creationId xmlns:p14="http://schemas.microsoft.com/office/powerpoint/2010/main" val="5231158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492896"/>
            <a:ext cx="7772400" cy="1336386"/>
          </a:xfrm>
        </p:spPr>
        <p:txBody>
          <a:bodyPr>
            <a:normAutofit fontScale="90000"/>
          </a:bodyPr>
          <a:lstStyle/>
          <a:p>
            <a:r>
              <a:rPr lang="pt-BR" sz="6700" b="1" dirty="0" smtClean="0"/>
              <a:t>PWA</a:t>
            </a:r>
            <a:r>
              <a:rPr lang="pt-BR" sz="6700" dirty="0" smtClean="0"/>
              <a:t> </a:t>
            </a:r>
            <a:r>
              <a:rPr lang="pt-BR" dirty="0" smtClean="0"/>
              <a:t>é uma evolução, uma </a:t>
            </a:r>
            <a:r>
              <a:rPr lang="pt-BR" dirty="0" err="1" smtClean="0"/>
              <a:t>WebApp</a:t>
            </a:r>
            <a:r>
              <a:rPr lang="pt-BR" dirty="0" smtClean="0"/>
              <a:t> que pode evoluir </a:t>
            </a:r>
            <a:r>
              <a:rPr lang="pt-BR" sz="5300" b="1" u="sng" dirty="0" smtClean="0"/>
              <a:t>progressivamente</a:t>
            </a:r>
            <a:r>
              <a:rPr lang="pt-BR" sz="5300" dirty="0" smtClean="0"/>
              <a:t> </a:t>
            </a:r>
            <a:r>
              <a:rPr lang="pt-BR" dirty="0" smtClean="0"/>
              <a:t>até se tornar um </a:t>
            </a:r>
            <a:r>
              <a:rPr lang="pt-BR" sz="5300" b="1" dirty="0" err="1" smtClean="0"/>
              <a:t>App</a:t>
            </a:r>
            <a:r>
              <a:rPr lang="pt-BR" sz="5300" dirty="0" smtClean="0"/>
              <a:t> </a:t>
            </a:r>
            <a:r>
              <a:rPr lang="pt-BR" dirty="0" smtClean="0"/>
              <a:t>instalável, utilizando recursos do seu </a:t>
            </a:r>
            <a:r>
              <a:rPr lang="pt-BR" u="sng" dirty="0" smtClean="0"/>
              <a:t>smartphone</a:t>
            </a:r>
            <a:endParaRPr lang="pt-BR" u="sng" dirty="0"/>
          </a:p>
        </p:txBody>
      </p:sp>
      <p:pic>
        <p:nvPicPr>
          <p:cNvPr id="4" name="Image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7676" y="5805264"/>
            <a:ext cx="867372" cy="867372"/>
          </a:xfrm>
          <a:prstGeom prst="rect">
            <a:avLst/>
          </a:prstGeom>
        </p:spPr>
      </p:pic>
    </p:spTree>
    <p:extLst>
      <p:ext uri="{BB962C8B-B14F-4D97-AF65-F5344CB8AC3E}">
        <p14:creationId xmlns:p14="http://schemas.microsoft.com/office/powerpoint/2010/main" val="30220730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492896"/>
            <a:ext cx="7772400" cy="1336386"/>
          </a:xfrm>
        </p:spPr>
        <p:txBody>
          <a:bodyPr>
            <a:normAutofit fontScale="90000"/>
          </a:bodyPr>
          <a:lstStyle/>
          <a:p>
            <a:r>
              <a:rPr lang="pt-BR" sz="6700" b="1" dirty="0" smtClean="0"/>
              <a:t>Instalação facilitada</a:t>
            </a:r>
            <a:br>
              <a:rPr lang="pt-BR" sz="6700" b="1" dirty="0" smtClean="0"/>
            </a:br>
            <a:r>
              <a:rPr lang="pt-BR" sz="6700" u="sng" dirty="0" smtClean="0"/>
              <a:t>Utilização de </a:t>
            </a:r>
            <a:r>
              <a:rPr lang="pt-BR" sz="6700" u="sng" dirty="0" err="1" smtClean="0"/>
              <a:t>Push</a:t>
            </a:r>
            <a:r>
              <a:rPr lang="pt-BR" sz="6700" u="sng" dirty="0" smtClean="0"/>
              <a:t> </a:t>
            </a:r>
            <a:r>
              <a:rPr lang="pt-BR" sz="6700" u="sng" dirty="0" err="1" smtClean="0"/>
              <a:t>Notifications</a:t>
            </a:r>
            <a:r>
              <a:rPr lang="pt-BR" sz="6700" b="1" dirty="0" smtClean="0"/>
              <a:t/>
            </a:r>
            <a:br>
              <a:rPr lang="pt-BR" sz="6700" b="1" dirty="0" smtClean="0"/>
            </a:br>
            <a:r>
              <a:rPr lang="pt-BR" sz="6700" b="1" dirty="0" smtClean="0"/>
              <a:t>Utilização de cache</a:t>
            </a:r>
            <a:br>
              <a:rPr lang="pt-BR" sz="6700" b="1" dirty="0" smtClean="0"/>
            </a:br>
            <a:r>
              <a:rPr lang="pt-BR" sz="6700" i="1" dirty="0" smtClean="0"/>
              <a:t>Funcionar </a:t>
            </a:r>
            <a:r>
              <a:rPr lang="pt-BR" sz="6700" i="1" dirty="0" err="1" smtClean="0"/>
              <a:t>offline</a:t>
            </a:r>
            <a:endParaRPr lang="pt-BR" i="1" u="sng" dirty="0"/>
          </a:p>
        </p:txBody>
      </p:sp>
      <p:pic>
        <p:nvPicPr>
          <p:cNvPr id="4" name="Image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7676" y="5805264"/>
            <a:ext cx="867372" cy="867372"/>
          </a:xfrm>
          <a:prstGeom prst="rect">
            <a:avLst/>
          </a:prstGeom>
        </p:spPr>
      </p:pic>
    </p:spTree>
    <p:extLst>
      <p:ext uri="{BB962C8B-B14F-4D97-AF65-F5344CB8AC3E}">
        <p14:creationId xmlns:p14="http://schemas.microsoft.com/office/powerpoint/2010/main" val="5023270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492896"/>
            <a:ext cx="7772400" cy="1336386"/>
          </a:xfrm>
        </p:spPr>
        <p:txBody>
          <a:bodyPr>
            <a:normAutofit fontScale="90000"/>
          </a:bodyPr>
          <a:lstStyle/>
          <a:p>
            <a:r>
              <a:rPr lang="pt-BR" sz="6700" b="1" dirty="0" smtClean="0"/>
              <a:t>Básico: </a:t>
            </a:r>
            <a:br>
              <a:rPr lang="pt-BR" sz="6700" b="1" dirty="0" smtClean="0"/>
            </a:br>
            <a:r>
              <a:rPr lang="pt-BR" sz="6000" dirty="0" smtClean="0"/>
              <a:t>HTML, CSS e </a:t>
            </a:r>
            <a:r>
              <a:rPr lang="pt-BR" sz="6000" u="sng" dirty="0" err="1" smtClean="0"/>
              <a:t>Javascript</a:t>
            </a:r>
            <a:r>
              <a:rPr lang="pt-BR" sz="6000" dirty="0" smtClean="0"/>
              <a:t>.</a:t>
            </a:r>
            <a:endParaRPr lang="pt-BR" sz="4000" i="1" u="sng" dirty="0"/>
          </a:p>
        </p:txBody>
      </p:sp>
      <p:pic>
        <p:nvPicPr>
          <p:cNvPr id="4" name="Image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7676" y="5805264"/>
            <a:ext cx="867372" cy="867372"/>
          </a:xfrm>
          <a:prstGeom prst="rect">
            <a:avLst/>
          </a:prstGeom>
        </p:spPr>
      </p:pic>
    </p:spTree>
    <p:extLst>
      <p:ext uri="{BB962C8B-B14F-4D97-AF65-F5344CB8AC3E}">
        <p14:creationId xmlns:p14="http://schemas.microsoft.com/office/powerpoint/2010/main" val="32053520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Faculdade ALFA Dropbox\Anderson Fernandes (anderson)\_2019\_PWA\6.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24544" y="-315416"/>
            <a:ext cx="10009112" cy="75068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55269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492896"/>
            <a:ext cx="7772400" cy="1336386"/>
          </a:xfrm>
        </p:spPr>
        <p:txBody>
          <a:bodyPr>
            <a:normAutofit fontScale="90000"/>
          </a:bodyPr>
          <a:lstStyle/>
          <a:p>
            <a:r>
              <a:rPr lang="pt-BR" sz="6700" b="1" dirty="0" smtClean="0"/>
              <a:t>Mágica: </a:t>
            </a:r>
            <a:br>
              <a:rPr lang="pt-BR" sz="6700" b="1" dirty="0" smtClean="0"/>
            </a:br>
            <a:r>
              <a:rPr lang="pt-BR" sz="6000" dirty="0" smtClean="0"/>
              <a:t>Service </a:t>
            </a:r>
            <a:r>
              <a:rPr lang="pt-BR" sz="6000" dirty="0" err="1" smtClean="0"/>
              <a:t>Worker</a:t>
            </a:r>
            <a:endParaRPr lang="pt-BR" sz="4000" i="1" u="sng" dirty="0"/>
          </a:p>
        </p:txBody>
      </p:sp>
      <p:pic>
        <p:nvPicPr>
          <p:cNvPr id="4" name="Image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7676" y="5805264"/>
            <a:ext cx="867372" cy="867372"/>
          </a:xfrm>
          <a:prstGeom prst="rect">
            <a:avLst/>
          </a:prstGeom>
        </p:spPr>
      </p:pic>
    </p:spTree>
    <p:extLst>
      <p:ext uri="{BB962C8B-B14F-4D97-AF65-F5344CB8AC3E}">
        <p14:creationId xmlns:p14="http://schemas.microsoft.com/office/powerpoint/2010/main" val="198016667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492896"/>
            <a:ext cx="7772400" cy="1336386"/>
          </a:xfrm>
        </p:spPr>
        <p:txBody>
          <a:bodyPr>
            <a:normAutofit fontScale="90000"/>
          </a:bodyPr>
          <a:lstStyle/>
          <a:p>
            <a:r>
              <a:rPr lang="pt-BR" sz="6700" b="1" dirty="0" smtClean="0"/>
              <a:t>Mas o que é um? </a:t>
            </a:r>
            <a:br>
              <a:rPr lang="pt-BR" sz="6700" b="1" dirty="0" smtClean="0"/>
            </a:br>
            <a:r>
              <a:rPr lang="pt-BR" sz="6000" dirty="0" smtClean="0"/>
              <a:t>Service </a:t>
            </a:r>
            <a:r>
              <a:rPr lang="pt-BR" sz="6000" dirty="0" err="1" smtClean="0"/>
              <a:t>Worker</a:t>
            </a:r>
            <a:endParaRPr lang="pt-BR" sz="4000" i="1" u="sng" dirty="0"/>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7676" y="5805264"/>
            <a:ext cx="867372" cy="867372"/>
          </a:xfrm>
          <a:prstGeom prst="rect">
            <a:avLst/>
          </a:prstGeom>
        </p:spPr>
      </p:pic>
    </p:spTree>
    <p:extLst>
      <p:ext uri="{BB962C8B-B14F-4D97-AF65-F5344CB8AC3E}">
        <p14:creationId xmlns:p14="http://schemas.microsoft.com/office/powerpoint/2010/main" val="414784485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492896"/>
            <a:ext cx="7772400" cy="1336386"/>
          </a:xfrm>
        </p:spPr>
        <p:txBody>
          <a:bodyPr>
            <a:normAutofit fontScale="90000"/>
          </a:bodyPr>
          <a:lstStyle/>
          <a:p>
            <a:r>
              <a:rPr lang="pt-BR" sz="6700" b="1" dirty="0" smtClean="0"/>
              <a:t>Script que roda em segundo plano</a:t>
            </a:r>
            <a:br>
              <a:rPr lang="pt-BR" sz="6700" b="1" dirty="0" smtClean="0"/>
            </a:br>
            <a:r>
              <a:rPr lang="pt-BR" sz="6700" u="sng" dirty="0" smtClean="0"/>
              <a:t>Incluem recursos como </a:t>
            </a:r>
            <a:r>
              <a:rPr lang="pt-BR" sz="6700" u="sng" dirty="0" err="1" smtClean="0"/>
              <a:t>push</a:t>
            </a:r>
            <a:r>
              <a:rPr lang="pt-BR" sz="6700" u="sng" dirty="0" smtClean="0"/>
              <a:t> </a:t>
            </a:r>
            <a:r>
              <a:rPr lang="pt-BR" sz="6700" u="sng" dirty="0" err="1" smtClean="0"/>
              <a:t>notifications</a:t>
            </a:r>
            <a:r>
              <a:rPr lang="pt-BR" sz="6700" b="1" dirty="0" smtClean="0"/>
              <a:t/>
            </a:r>
            <a:br>
              <a:rPr lang="pt-BR" sz="6700" b="1" dirty="0" smtClean="0"/>
            </a:br>
            <a:r>
              <a:rPr lang="pt-BR" sz="6700" b="1" dirty="0" smtClean="0"/>
              <a:t>e sincronizações</a:t>
            </a:r>
            <a:endParaRPr lang="pt-BR" sz="4000" i="1" u="sng" dirty="0"/>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7676" y="5805264"/>
            <a:ext cx="867372" cy="867372"/>
          </a:xfrm>
          <a:prstGeom prst="rect">
            <a:avLst/>
          </a:prstGeom>
        </p:spPr>
      </p:pic>
    </p:spTree>
    <p:extLst>
      <p:ext uri="{BB962C8B-B14F-4D97-AF65-F5344CB8AC3E}">
        <p14:creationId xmlns:p14="http://schemas.microsoft.com/office/powerpoint/2010/main" val="34151224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492896"/>
            <a:ext cx="7772400" cy="1336386"/>
          </a:xfrm>
        </p:spPr>
        <p:txBody>
          <a:bodyPr>
            <a:normAutofit fontScale="90000"/>
          </a:bodyPr>
          <a:lstStyle/>
          <a:p>
            <a:r>
              <a:rPr lang="pt-BR" sz="6700" b="1" dirty="0" smtClean="0"/>
              <a:t>Cache</a:t>
            </a:r>
            <a:br>
              <a:rPr lang="pt-BR" sz="6700" b="1" dirty="0" smtClean="0"/>
            </a:br>
            <a:r>
              <a:rPr lang="pt-BR" sz="6700" u="sng" dirty="0" smtClean="0"/>
              <a:t>Detecção de rede</a:t>
            </a:r>
            <a:r>
              <a:rPr lang="pt-BR" sz="6700" b="1" dirty="0" smtClean="0"/>
              <a:t/>
            </a:r>
            <a:br>
              <a:rPr lang="pt-BR" sz="6700" b="1" dirty="0" smtClean="0"/>
            </a:br>
            <a:r>
              <a:rPr lang="pt-BR" sz="6700" b="1" dirty="0" err="1" smtClean="0"/>
              <a:t>Offline</a:t>
            </a:r>
            <a:endParaRPr lang="pt-BR" sz="4000" i="1" u="sng" dirty="0"/>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7676" y="5805264"/>
            <a:ext cx="867372" cy="867372"/>
          </a:xfrm>
          <a:prstGeom prst="rect">
            <a:avLst/>
          </a:prstGeom>
        </p:spPr>
      </p:pic>
    </p:spTree>
    <p:extLst>
      <p:ext uri="{BB962C8B-B14F-4D97-AF65-F5344CB8AC3E}">
        <p14:creationId xmlns:p14="http://schemas.microsoft.com/office/powerpoint/2010/main" val="288426703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3568" y="764704"/>
            <a:ext cx="7772400" cy="1336386"/>
          </a:xfrm>
        </p:spPr>
        <p:txBody>
          <a:bodyPr>
            <a:normAutofit fontScale="90000"/>
          </a:bodyPr>
          <a:lstStyle/>
          <a:p>
            <a:r>
              <a:rPr lang="pt-BR" sz="6700" dirty="0" smtClean="0"/>
              <a:t>Garante experiência</a:t>
            </a:r>
            <a:r>
              <a:rPr lang="pt-BR" sz="6700" b="1" dirty="0" smtClean="0"/>
              <a:t/>
            </a:r>
            <a:br>
              <a:rPr lang="pt-BR" sz="6700" b="1" dirty="0" smtClean="0"/>
            </a:br>
            <a:r>
              <a:rPr lang="pt-BR" sz="8900" b="1" dirty="0" err="1" smtClean="0"/>
              <a:t>offline</a:t>
            </a:r>
            <a:endParaRPr lang="pt-BR" sz="4000" i="1" u="sng" dirty="0"/>
          </a:p>
        </p:txBody>
      </p:sp>
      <p:pic>
        <p:nvPicPr>
          <p:cNvPr id="3075" name="Picture 3" descr="G:\Pictures\_1vida\_2019\offline1 (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2847" y="2564904"/>
            <a:ext cx="5278438" cy="3676650"/>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7676" y="5805264"/>
            <a:ext cx="867372" cy="867372"/>
          </a:xfrm>
          <a:prstGeom prst="rect">
            <a:avLst/>
          </a:prstGeom>
        </p:spPr>
      </p:pic>
    </p:spTree>
    <p:extLst>
      <p:ext uri="{BB962C8B-B14F-4D97-AF65-F5344CB8AC3E}">
        <p14:creationId xmlns:p14="http://schemas.microsoft.com/office/powerpoint/2010/main" val="28140885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Faculdade ALFA Dropbox\Anderson Fernandes (anderson)\_2019\_PWA\2.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3207"/>
            <a:ext cx="7200800" cy="7200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496252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492896"/>
            <a:ext cx="7772400" cy="1336386"/>
          </a:xfrm>
        </p:spPr>
        <p:txBody>
          <a:bodyPr>
            <a:normAutofit fontScale="90000"/>
          </a:bodyPr>
          <a:lstStyle/>
          <a:p>
            <a:r>
              <a:rPr lang="pt-BR" sz="6700" b="1" dirty="0" smtClean="0"/>
              <a:t>Etapas do Ciclo de Vida</a:t>
            </a:r>
            <a:endParaRPr lang="pt-BR" sz="4000" i="1" u="sng" dirty="0"/>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4288" y="5877272"/>
            <a:ext cx="809104" cy="809104"/>
          </a:xfrm>
          <a:prstGeom prst="rect">
            <a:avLst/>
          </a:prstGeom>
        </p:spPr>
      </p:pic>
    </p:spTree>
    <p:extLst>
      <p:ext uri="{BB962C8B-B14F-4D97-AF65-F5344CB8AC3E}">
        <p14:creationId xmlns:p14="http://schemas.microsoft.com/office/powerpoint/2010/main" val="30853448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492896"/>
            <a:ext cx="7772400" cy="1336386"/>
          </a:xfrm>
        </p:spPr>
        <p:txBody>
          <a:bodyPr>
            <a:normAutofit fontScale="90000"/>
          </a:bodyPr>
          <a:lstStyle/>
          <a:p>
            <a:r>
              <a:rPr lang="pt-BR" sz="6700" b="1" dirty="0" smtClean="0"/>
              <a:t>1. Instalação</a:t>
            </a:r>
            <a:br>
              <a:rPr lang="pt-BR" sz="6700" b="1" dirty="0" smtClean="0"/>
            </a:br>
            <a:r>
              <a:rPr lang="pt-BR" sz="6700" b="1" dirty="0" smtClean="0"/>
              <a:t>11. Ativação</a:t>
            </a:r>
            <a:br>
              <a:rPr lang="pt-BR" sz="6700" b="1" dirty="0" smtClean="0"/>
            </a:br>
            <a:r>
              <a:rPr lang="pt-BR" sz="6700" b="1" dirty="0" smtClean="0"/>
              <a:t>III. Controle</a:t>
            </a:r>
            <a:endParaRPr lang="pt-BR" sz="4000" i="1" u="sng" dirty="0"/>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4288" y="5877272"/>
            <a:ext cx="809104" cy="809104"/>
          </a:xfrm>
          <a:prstGeom prst="rect">
            <a:avLst/>
          </a:prstGeom>
        </p:spPr>
      </p:pic>
    </p:spTree>
    <p:extLst>
      <p:ext uri="{BB962C8B-B14F-4D97-AF65-F5344CB8AC3E}">
        <p14:creationId xmlns:p14="http://schemas.microsoft.com/office/powerpoint/2010/main" val="389414091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492896"/>
            <a:ext cx="7772400" cy="1336386"/>
          </a:xfrm>
        </p:spPr>
        <p:txBody>
          <a:bodyPr>
            <a:normAutofit fontScale="90000"/>
          </a:bodyPr>
          <a:lstStyle/>
          <a:p>
            <a:r>
              <a:rPr lang="pt-BR" sz="6700" b="1" dirty="0" smtClean="0"/>
              <a:t>1. Instalação</a:t>
            </a:r>
            <a:br>
              <a:rPr lang="pt-BR" sz="6700" b="1" dirty="0" smtClean="0"/>
            </a:br>
            <a:r>
              <a:rPr lang="pt-BR" sz="6700" dirty="0" smtClean="0"/>
              <a:t>Armazena os arquivos no cache e registra o </a:t>
            </a:r>
            <a:r>
              <a:rPr lang="pt-BR" sz="6700" dirty="0" err="1" smtClean="0"/>
              <a:t>sw</a:t>
            </a:r>
            <a:endParaRPr lang="pt-BR" sz="4000" i="1" u="sng" dirty="0"/>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4288" y="5877272"/>
            <a:ext cx="809104" cy="809104"/>
          </a:xfrm>
          <a:prstGeom prst="rect">
            <a:avLst/>
          </a:prstGeom>
        </p:spPr>
      </p:pic>
    </p:spTree>
    <p:extLst>
      <p:ext uri="{BB962C8B-B14F-4D97-AF65-F5344CB8AC3E}">
        <p14:creationId xmlns:p14="http://schemas.microsoft.com/office/powerpoint/2010/main" val="238520088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rotWithShape="1">
          <a:blip r:embed="rId2">
            <a:extLst>
              <a:ext uri="{28A0092B-C50C-407E-A947-70E740481C1C}">
                <a14:useLocalDpi xmlns:a14="http://schemas.microsoft.com/office/drawing/2010/main" val="0"/>
              </a:ext>
            </a:extLst>
          </a:blip>
          <a:srcRect l="16567" t="10150" r="16866" b="66645"/>
          <a:stretch/>
        </p:blipFill>
        <p:spPr>
          <a:xfrm>
            <a:off x="179512" y="2348880"/>
            <a:ext cx="8793542" cy="1656184"/>
          </a:xfrm>
          <a:prstGeom prst="rect">
            <a:avLst/>
          </a:prstGeom>
        </p:spPr>
      </p:pic>
    </p:spTree>
    <p:extLst>
      <p:ext uri="{BB962C8B-B14F-4D97-AF65-F5344CB8AC3E}">
        <p14:creationId xmlns:p14="http://schemas.microsoft.com/office/powerpoint/2010/main" val="26972529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rotWithShape="1">
          <a:blip r:embed="rId2">
            <a:extLst>
              <a:ext uri="{28A0092B-C50C-407E-A947-70E740481C1C}">
                <a14:useLocalDpi xmlns:a14="http://schemas.microsoft.com/office/drawing/2010/main" val="0"/>
              </a:ext>
            </a:extLst>
          </a:blip>
          <a:srcRect l="16567" t="10702" r="29254" b="3382"/>
          <a:stretch/>
        </p:blipFill>
        <p:spPr>
          <a:xfrm>
            <a:off x="683568" y="2107"/>
            <a:ext cx="7992888" cy="6847902"/>
          </a:xfrm>
          <a:prstGeom prst="rect">
            <a:avLst/>
          </a:prstGeom>
        </p:spPr>
      </p:pic>
    </p:spTree>
    <p:extLst>
      <p:ext uri="{BB962C8B-B14F-4D97-AF65-F5344CB8AC3E}">
        <p14:creationId xmlns:p14="http://schemas.microsoft.com/office/powerpoint/2010/main" val="6601369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492896"/>
            <a:ext cx="7772400" cy="1336386"/>
          </a:xfrm>
        </p:spPr>
        <p:txBody>
          <a:bodyPr>
            <a:normAutofit fontScale="90000"/>
          </a:bodyPr>
          <a:lstStyle/>
          <a:p>
            <a:r>
              <a:rPr lang="pt-BR" sz="6700" b="1" dirty="0" smtClean="0"/>
              <a:t>1I. Ativação</a:t>
            </a:r>
            <a:br>
              <a:rPr lang="pt-BR" sz="6700" b="1" dirty="0" smtClean="0"/>
            </a:br>
            <a:r>
              <a:rPr lang="pt-BR" sz="6700" dirty="0" smtClean="0"/>
              <a:t>Verificar e ver o que fazer com caches antigos</a:t>
            </a:r>
            <a:endParaRPr lang="pt-BR" sz="4000" i="1" u="sng" dirty="0"/>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4288" y="5877272"/>
            <a:ext cx="809104" cy="809104"/>
          </a:xfrm>
          <a:prstGeom prst="rect">
            <a:avLst/>
          </a:prstGeom>
        </p:spPr>
      </p:pic>
    </p:spTree>
    <p:extLst>
      <p:ext uri="{BB962C8B-B14F-4D97-AF65-F5344CB8AC3E}">
        <p14:creationId xmlns:p14="http://schemas.microsoft.com/office/powerpoint/2010/main" val="383078917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492896"/>
            <a:ext cx="7772400" cy="1336386"/>
          </a:xfrm>
        </p:spPr>
        <p:txBody>
          <a:bodyPr>
            <a:normAutofit fontScale="90000"/>
          </a:bodyPr>
          <a:lstStyle/>
          <a:p>
            <a:r>
              <a:rPr lang="pt-BR" sz="6700" b="1" dirty="0" smtClean="0"/>
              <a:t>1II. Controle (</a:t>
            </a:r>
            <a:r>
              <a:rPr lang="pt-BR" sz="6700" b="1" dirty="0" err="1" smtClean="0"/>
              <a:t>Fetch</a:t>
            </a:r>
            <a:r>
              <a:rPr lang="pt-BR" sz="6700" b="1" dirty="0" smtClean="0"/>
              <a:t>)</a:t>
            </a:r>
            <a:br>
              <a:rPr lang="pt-BR" sz="6700" b="1" dirty="0" smtClean="0"/>
            </a:br>
            <a:r>
              <a:rPr lang="pt-BR" sz="5300" dirty="0" smtClean="0"/>
              <a:t>Controla as páginas dentro do escopo, pode ser encerrado para economizar memória ou tratar outros eventos</a:t>
            </a:r>
            <a:endParaRPr lang="pt-BR" sz="3100" i="1" u="sng" dirty="0"/>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4288" y="5877272"/>
            <a:ext cx="809104" cy="809104"/>
          </a:xfrm>
          <a:prstGeom prst="rect">
            <a:avLst/>
          </a:prstGeom>
        </p:spPr>
      </p:pic>
    </p:spTree>
    <p:extLst>
      <p:ext uri="{BB962C8B-B14F-4D97-AF65-F5344CB8AC3E}">
        <p14:creationId xmlns:p14="http://schemas.microsoft.com/office/powerpoint/2010/main" val="204278861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E:\Faculdade ALFA Dropbox\Anderson Fernandes (anderson)\_2019\_PWA\1_HUnu3nbBSq2lDoOSllBki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0112" y="188640"/>
            <a:ext cx="6048672" cy="5902195"/>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4288" y="5877272"/>
            <a:ext cx="809104" cy="809104"/>
          </a:xfrm>
          <a:prstGeom prst="rect">
            <a:avLst/>
          </a:prstGeom>
        </p:spPr>
      </p:pic>
    </p:spTree>
    <p:extLst>
      <p:ext uri="{BB962C8B-B14F-4D97-AF65-F5344CB8AC3E}">
        <p14:creationId xmlns:p14="http://schemas.microsoft.com/office/powerpoint/2010/main" val="265935431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492896"/>
            <a:ext cx="7772400" cy="1336386"/>
          </a:xfrm>
        </p:spPr>
        <p:txBody>
          <a:bodyPr>
            <a:normAutofit fontScale="90000"/>
          </a:bodyPr>
          <a:lstStyle/>
          <a:p>
            <a:r>
              <a:rPr lang="pt-BR" sz="6700" b="1" dirty="0" smtClean="0"/>
              <a:t>Mágica II: </a:t>
            </a:r>
            <a:br>
              <a:rPr lang="pt-BR" sz="6700" b="1" dirty="0" smtClean="0"/>
            </a:br>
            <a:r>
              <a:rPr lang="pt-BR" sz="6000" dirty="0" smtClean="0"/>
              <a:t>Web </a:t>
            </a:r>
            <a:r>
              <a:rPr lang="pt-BR" sz="6000" dirty="0" err="1" smtClean="0"/>
              <a:t>Manifest</a:t>
            </a:r>
            <a:endParaRPr lang="pt-BR" sz="4000" i="1" u="sng" dirty="0"/>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4288" y="5877272"/>
            <a:ext cx="809104" cy="809104"/>
          </a:xfrm>
          <a:prstGeom prst="rect">
            <a:avLst/>
          </a:prstGeom>
        </p:spPr>
      </p:pic>
    </p:spTree>
    <p:extLst>
      <p:ext uri="{BB962C8B-B14F-4D97-AF65-F5344CB8AC3E}">
        <p14:creationId xmlns:p14="http://schemas.microsoft.com/office/powerpoint/2010/main" val="260876937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492896"/>
            <a:ext cx="7772400" cy="1336386"/>
          </a:xfrm>
        </p:spPr>
        <p:txBody>
          <a:bodyPr>
            <a:normAutofit fontScale="90000"/>
          </a:bodyPr>
          <a:lstStyle/>
          <a:p>
            <a:r>
              <a:rPr lang="pt-BR" sz="6700" b="1" dirty="0" smtClean="0"/>
              <a:t>JSON </a:t>
            </a:r>
            <a:r>
              <a:rPr lang="pt-BR" dirty="0" smtClean="0"/>
              <a:t>para controlar web </a:t>
            </a:r>
            <a:r>
              <a:rPr lang="pt-BR" dirty="0" err="1" smtClean="0"/>
              <a:t>apps</a:t>
            </a:r>
            <a:r>
              <a:rPr lang="pt-BR" dirty="0" smtClean="0"/>
              <a:t>. Definir Temas, Nomes, Ícones, como o </a:t>
            </a:r>
            <a:r>
              <a:rPr lang="pt-BR" dirty="0" err="1" smtClean="0"/>
              <a:t>app</a:t>
            </a:r>
            <a:r>
              <a:rPr lang="pt-BR" dirty="0" smtClean="0"/>
              <a:t> será carregado, adicionar a página inicial</a:t>
            </a:r>
            <a:endParaRPr lang="pt-BR" sz="2200" i="1" u="sng" dirty="0"/>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4288" y="5877272"/>
            <a:ext cx="809104" cy="809104"/>
          </a:xfrm>
          <a:prstGeom prst="rect">
            <a:avLst/>
          </a:prstGeom>
        </p:spPr>
      </p:pic>
    </p:spTree>
    <p:extLst>
      <p:ext uri="{BB962C8B-B14F-4D97-AF65-F5344CB8AC3E}">
        <p14:creationId xmlns:p14="http://schemas.microsoft.com/office/powerpoint/2010/main" val="251631772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p:cNvPicPr>
            <a:picLocks noChangeAspect="1"/>
          </p:cNvPicPr>
          <p:nvPr/>
        </p:nvPicPr>
        <p:blipFill rotWithShape="1">
          <a:blip r:embed="rId2">
            <a:extLst>
              <a:ext uri="{28A0092B-C50C-407E-A947-70E740481C1C}">
                <a14:useLocalDpi xmlns:a14="http://schemas.microsoft.com/office/drawing/2010/main" val="0"/>
              </a:ext>
            </a:extLst>
          </a:blip>
          <a:srcRect l="16717" t="10426" r="42388" b="20233"/>
          <a:stretch/>
        </p:blipFill>
        <p:spPr>
          <a:xfrm>
            <a:off x="1619672" y="260648"/>
            <a:ext cx="6264696" cy="5738828"/>
          </a:xfrm>
          <a:prstGeom prst="rect">
            <a:avLst/>
          </a:prstGeom>
        </p:spPr>
      </p:pic>
    </p:spTree>
    <p:extLst>
      <p:ext uri="{BB962C8B-B14F-4D97-AF65-F5344CB8AC3E}">
        <p14:creationId xmlns:p14="http://schemas.microsoft.com/office/powerpoint/2010/main" val="292577035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492896"/>
            <a:ext cx="7772400" cy="1336386"/>
          </a:xfrm>
        </p:spPr>
        <p:txBody>
          <a:bodyPr>
            <a:normAutofit fontScale="90000"/>
          </a:bodyPr>
          <a:lstStyle/>
          <a:p>
            <a:r>
              <a:rPr lang="pt-BR" sz="6700" b="1" dirty="0" smtClean="0"/>
              <a:t>Segurança</a:t>
            </a:r>
            <a:br>
              <a:rPr lang="pt-BR" sz="6700" b="1" dirty="0" smtClean="0"/>
            </a:br>
            <a:r>
              <a:rPr lang="pt-BR" sz="6700" b="1" dirty="0" smtClean="0"/>
              <a:t>HTTPS</a:t>
            </a:r>
            <a:endParaRPr lang="pt-BR" sz="2200" i="1" u="sng" dirty="0"/>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4288" y="5877272"/>
            <a:ext cx="809104" cy="809104"/>
          </a:xfrm>
          <a:prstGeom prst="rect">
            <a:avLst/>
          </a:prstGeom>
        </p:spPr>
      </p:pic>
    </p:spTree>
    <p:extLst>
      <p:ext uri="{BB962C8B-B14F-4D97-AF65-F5344CB8AC3E}">
        <p14:creationId xmlns:p14="http://schemas.microsoft.com/office/powerpoint/2010/main" val="396070960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492896"/>
            <a:ext cx="7772400" cy="1336386"/>
          </a:xfrm>
        </p:spPr>
        <p:txBody>
          <a:bodyPr>
            <a:normAutofit fontScale="90000"/>
          </a:bodyPr>
          <a:lstStyle/>
          <a:p>
            <a:r>
              <a:rPr lang="pt-BR" sz="6700" b="1" dirty="0" smtClean="0"/>
              <a:t>Mágica I + Mágica II + JS + </a:t>
            </a:r>
            <a:r>
              <a:rPr lang="pt-BR" sz="6700" b="1" dirty="0" err="1" smtClean="0"/>
              <a:t>https</a:t>
            </a:r>
            <a:r>
              <a:rPr lang="pt-BR" sz="6700" b="1" dirty="0" smtClean="0"/>
              <a:t> = </a:t>
            </a:r>
            <a:br>
              <a:rPr lang="pt-BR" sz="6700" b="1" dirty="0" smtClean="0"/>
            </a:br>
            <a:r>
              <a:rPr lang="pt-BR" sz="6000" dirty="0" err="1" smtClean="0"/>
              <a:t>Progressive</a:t>
            </a:r>
            <a:r>
              <a:rPr lang="pt-BR" sz="6000" dirty="0" smtClean="0"/>
              <a:t> Web </a:t>
            </a:r>
            <a:r>
              <a:rPr lang="pt-BR" sz="6000" dirty="0" err="1" smtClean="0"/>
              <a:t>App</a:t>
            </a:r>
            <a:endParaRPr lang="pt-BR" sz="4000" i="1" u="sng" dirty="0"/>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7676" y="5805264"/>
            <a:ext cx="867372" cy="867372"/>
          </a:xfrm>
          <a:prstGeom prst="rect">
            <a:avLst/>
          </a:prstGeom>
        </p:spPr>
      </p:pic>
    </p:spTree>
    <p:extLst>
      <p:ext uri="{BB962C8B-B14F-4D97-AF65-F5344CB8AC3E}">
        <p14:creationId xmlns:p14="http://schemas.microsoft.com/office/powerpoint/2010/main" val="254971512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492896"/>
            <a:ext cx="7772400" cy="1336386"/>
          </a:xfrm>
        </p:spPr>
        <p:txBody>
          <a:bodyPr>
            <a:normAutofit fontScale="90000"/>
          </a:bodyPr>
          <a:lstStyle/>
          <a:p>
            <a:r>
              <a:rPr lang="pt-BR" sz="6000" b="1" dirty="0" smtClean="0"/>
              <a:t>Aplicação seja pequena</a:t>
            </a:r>
            <a:r>
              <a:rPr lang="pt-BR" sz="6700" b="1" dirty="0" smtClean="0"/>
              <a:t/>
            </a:r>
            <a:br>
              <a:rPr lang="pt-BR" sz="6700" b="1" dirty="0" smtClean="0"/>
            </a:br>
            <a:r>
              <a:rPr lang="pt-BR" sz="6700" u="sng" dirty="0" smtClean="0"/>
              <a:t>de rápida instalação</a:t>
            </a:r>
            <a:endParaRPr lang="pt-BR" sz="4000" i="1" u="sng" dirty="0"/>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7676" y="5805264"/>
            <a:ext cx="867372" cy="867372"/>
          </a:xfrm>
          <a:prstGeom prst="rect">
            <a:avLst/>
          </a:prstGeom>
        </p:spPr>
      </p:pic>
    </p:spTree>
    <p:extLst>
      <p:ext uri="{BB962C8B-B14F-4D97-AF65-F5344CB8AC3E}">
        <p14:creationId xmlns:p14="http://schemas.microsoft.com/office/powerpoint/2010/main" val="124355308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E:\Faculdade ALFA Dropbox\Anderson Fernandes (anderson)\_2019\_PWA\pwa-banne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548680"/>
            <a:ext cx="7381875" cy="453390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7676" y="5805264"/>
            <a:ext cx="867372" cy="867372"/>
          </a:xfrm>
          <a:prstGeom prst="rect">
            <a:avLst/>
          </a:prstGeom>
        </p:spPr>
      </p:pic>
    </p:spTree>
    <p:extLst>
      <p:ext uri="{BB962C8B-B14F-4D97-AF65-F5344CB8AC3E}">
        <p14:creationId xmlns:p14="http://schemas.microsoft.com/office/powerpoint/2010/main" val="9401208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492896"/>
            <a:ext cx="7772400" cy="1336386"/>
          </a:xfrm>
        </p:spPr>
        <p:txBody>
          <a:bodyPr>
            <a:normAutofit/>
          </a:bodyPr>
          <a:lstStyle/>
          <a:p>
            <a:r>
              <a:rPr lang="pt-BR" sz="6700" b="1" dirty="0" smtClean="0"/>
              <a:t>Cases de Sucesso</a:t>
            </a:r>
            <a:endParaRPr lang="pt-BR" sz="4000" i="1" u="sng" dirty="0"/>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7676" y="5805264"/>
            <a:ext cx="867372" cy="867372"/>
          </a:xfrm>
          <a:prstGeom prst="rect">
            <a:avLst/>
          </a:prstGeom>
        </p:spPr>
      </p:pic>
    </p:spTree>
    <p:extLst>
      <p:ext uri="{BB962C8B-B14F-4D97-AF65-F5344CB8AC3E}">
        <p14:creationId xmlns:p14="http://schemas.microsoft.com/office/powerpoint/2010/main" val="55479736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Resultado de imagem para forbes pw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273" y="260648"/>
            <a:ext cx="8821731" cy="4392488"/>
          </a:xfrm>
          <a:prstGeom prst="rect">
            <a:avLst/>
          </a:prstGeom>
          <a:noFill/>
          <a:extLst>
            <a:ext uri="{909E8E84-426E-40DD-AFC4-6F175D3DCCD1}">
              <a14:hiddenFill xmlns:a14="http://schemas.microsoft.com/office/drawing/2010/main">
                <a:solidFill>
                  <a:srgbClr val="FFFFFF"/>
                </a:solidFill>
              </a14:hiddenFill>
            </a:ext>
          </a:extLst>
        </p:spPr>
      </p:pic>
      <p:sp>
        <p:nvSpPr>
          <p:cNvPr id="4" name="Título 1"/>
          <p:cNvSpPr>
            <a:spLocks noGrp="1"/>
          </p:cNvSpPr>
          <p:nvPr>
            <p:ph type="ctrTitle"/>
          </p:nvPr>
        </p:nvSpPr>
        <p:spPr>
          <a:xfrm>
            <a:off x="680938" y="4797152"/>
            <a:ext cx="7772400" cy="1336386"/>
          </a:xfrm>
        </p:spPr>
        <p:txBody>
          <a:bodyPr>
            <a:normAutofit/>
          </a:bodyPr>
          <a:lstStyle/>
          <a:p>
            <a:r>
              <a:rPr lang="pt-BR" sz="6700" b="1" dirty="0" smtClean="0"/>
              <a:t>Março 2019</a:t>
            </a:r>
            <a:endParaRPr lang="pt-BR" sz="4000" i="1" u="sng" dirty="0"/>
          </a:p>
        </p:txBody>
      </p:sp>
      <p:pic>
        <p:nvPicPr>
          <p:cNvPr id="5" name="Image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7676" y="5805264"/>
            <a:ext cx="867372" cy="867372"/>
          </a:xfrm>
          <a:prstGeom prst="rect">
            <a:avLst/>
          </a:prstGeom>
        </p:spPr>
      </p:pic>
    </p:spTree>
    <p:extLst>
      <p:ext uri="{BB962C8B-B14F-4D97-AF65-F5344CB8AC3E}">
        <p14:creationId xmlns:p14="http://schemas.microsoft.com/office/powerpoint/2010/main" val="80102570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ctrTitle"/>
          </p:nvPr>
        </p:nvSpPr>
        <p:spPr>
          <a:xfrm>
            <a:off x="680938" y="2440507"/>
            <a:ext cx="7772400" cy="1336386"/>
          </a:xfrm>
        </p:spPr>
        <p:txBody>
          <a:bodyPr>
            <a:noAutofit/>
          </a:bodyPr>
          <a:lstStyle/>
          <a:p>
            <a:r>
              <a:rPr lang="pt-BR" sz="4000" b="1" dirty="0" smtClean="0"/>
              <a:t>Resultados</a:t>
            </a:r>
            <a:r>
              <a:rPr lang="pt-BR" sz="3600" b="1" dirty="0" smtClean="0"/>
              <a:t>:</a:t>
            </a:r>
            <a:br>
              <a:rPr lang="pt-BR" sz="3600" b="1" dirty="0" smtClean="0"/>
            </a:br>
            <a:r>
              <a:rPr lang="pt-BR" sz="3600" u="sng" dirty="0" smtClean="0"/>
              <a:t>Aumento </a:t>
            </a:r>
            <a:r>
              <a:rPr lang="pt-BR" sz="3600" u="sng" dirty="0"/>
              <a:t>de 43% nas sessões por </a:t>
            </a:r>
            <a:r>
              <a:rPr lang="pt-BR" sz="3600" u="sng" dirty="0" smtClean="0"/>
              <a:t>usuário</a:t>
            </a:r>
            <a:br>
              <a:rPr lang="pt-BR" sz="3600" u="sng" dirty="0" smtClean="0"/>
            </a:br>
            <a:r>
              <a:rPr lang="pt-BR" sz="3600" b="1" dirty="0" smtClean="0"/>
              <a:t>20</a:t>
            </a:r>
            <a:r>
              <a:rPr lang="pt-BR" sz="3600" b="1" dirty="0"/>
              <a:t>% de aumento nas impressões por </a:t>
            </a:r>
            <a:r>
              <a:rPr lang="pt-BR" sz="3600" b="1" dirty="0" smtClean="0"/>
              <a:t>página</a:t>
            </a:r>
            <a:br>
              <a:rPr lang="pt-BR" sz="3600" b="1" dirty="0" smtClean="0"/>
            </a:br>
            <a:r>
              <a:rPr lang="pt-BR" sz="3600" u="sng" dirty="0" smtClean="0"/>
              <a:t>Aumento </a:t>
            </a:r>
            <a:r>
              <a:rPr lang="pt-BR" sz="3600" u="sng" dirty="0"/>
              <a:t>de 100% nas taxas de </a:t>
            </a:r>
            <a:r>
              <a:rPr lang="pt-BR" sz="3600" u="sng" dirty="0" smtClean="0"/>
              <a:t>engajamento</a:t>
            </a:r>
            <a:br>
              <a:rPr lang="pt-BR" sz="3600" u="sng" dirty="0" smtClean="0"/>
            </a:br>
            <a:r>
              <a:rPr lang="pt-BR" sz="3600" b="1" dirty="0" smtClean="0"/>
              <a:t>6x </a:t>
            </a:r>
            <a:r>
              <a:rPr lang="pt-BR" sz="3600" b="1" dirty="0"/>
              <a:t>aumento no número de leitores que completam artigos</a:t>
            </a:r>
            <a:endParaRPr lang="pt-BR" sz="1800" i="1" u="sng" dirty="0"/>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7676" y="5805264"/>
            <a:ext cx="867372" cy="867372"/>
          </a:xfrm>
          <a:prstGeom prst="rect">
            <a:avLst/>
          </a:prstGeom>
        </p:spPr>
      </p:pic>
    </p:spTree>
    <p:extLst>
      <p:ext uri="{BB962C8B-B14F-4D97-AF65-F5344CB8AC3E}">
        <p14:creationId xmlns:p14="http://schemas.microsoft.com/office/powerpoint/2010/main" val="37883257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Resultado de imagem para tinder pw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440" y="548680"/>
            <a:ext cx="8744144" cy="4824536"/>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4288" y="5877272"/>
            <a:ext cx="809104" cy="809104"/>
          </a:xfrm>
          <a:prstGeom prst="rect">
            <a:avLst/>
          </a:prstGeom>
        </p:spPr>
      </p:pic>
    </p:spTree>
    <p:extLst>
      <p:ext uri="{BB962C8B-B14F-4D97-AF65-F5344CB8AC3E}">
        <p14:creationId xmlns:p14="http://schemas.microsoft.com/office/powerpoint/2010/main" val="193237931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ctrTitle"/>
          </p:nvPr>
        </p:nvSpPr>
        <p:spPr>
          <a:xfrm>
            <a:off x="680938" y="2440507"/>
            <a:ext cx="7772400" cy="1336386"/>
          </a:xfrm>
        </p:spPr>
        <p:txBody>
          <a:bodyPr>
            <a:noAutofit/>
          </a:bodyPr>
          <a:lstStyle/>
          <a:p>
            <a:r>
              <a:rPr lang="pt-BR" sz="3600" b="1" dirty="0" smtClean="0"/>
              <a:t>Resultados</a:t>
            </a:r>
            <a:r>
              <a:rPr lang="pt-BR" sz="3200" b="1" dirty="0" smtClean="0"/>
              <a:t/>
            </a:r>
            <a:br>
              <a:rPr lang="pt-BR" sz="3200" b="1" dirty="0" smtClean="0"/>
            </a:br>
            <a:r>
              <a:rPr lang="pt-BR" sz="3200" u="sng" dirty="0" smtClean="0"/>
              <a:t>Os </a:t>
            </a:r>
            <a:r>
              <a:rPr lang="pt-BR" sz="3200" u="sng" dirty="0"/>
              <a:t>usuários interagem mais no PWA do que seus aplicativos </a:t>
            </a:r>
            <a:r>
              <a:rPr lang="pt-BR" sz="3200" u="sng" dirty="0" smtClean="0"/>
              <a:t>nativos</a:t>
            </a:r>
            <a:r>
              <a:rPr lang="pt-BR" sz="3200" b="1" u="sng" dirty="0" smtClean="0"/>
              <a:t/>
            </a:r>
            <a:br>
              <a:rPr lang="pt-BR" sz="3200" b="1" u="sng" dirty="0" smtClean="0"/>
            </a:br>
            <a:r>
              <a:rPr lang="pt-BR" sz="3200" b="1" dirty="0" smtClean="0"/>
              <a:t>Os </a:t>
            </a:r>
            <a:r>
              <a:rPr lang="pt-BR" sz="3200" b="1" dirty="0"/>
              <a:t>usuários enviam mais mensagens no PWA do que seus aplicativos </a:t>
            </a:r>
            <a:r>
              <a:rPr lang="pt-BR" sz="3200" b="1" dirty="0" smtClean="0"/>
              <a:t>nativos</a:t>
            </a:r>
            <a:br>
              <a:rPr lang="pt-BR" sz="3200" b="1" dirty="0" smtClean="0"/>
            </a:br>
            <a:r>
              <a:rPr lang="pt-BR" sz="3200" u="sng" dirty="0" smtClean="0"/>
              <a:t>Os </a:t>
            </a:r>
            <a:r>
              <a:rPr lang="pt-BR" sz="3200" u="sng" dirty="0"/>
              <a:t>usuários editam seus perfis mais vezes no PWA do que na </a:t>
            </a:r>
            <a:r>
              <a:rPr lang="pt-BR" sz="3200" u="sng" dirty="0" smtClean="0"/>
              <a:t>nativa</a:t>
            </a:r>
            <a:br>
              <a:rPr lang="pt-BR" sz="3200" u="sng" dirty="0" smtClean="0"/>
            </a:br>
            <a:r>
              <a:rPr lang="pt-BR" sz="3200" b="1" dirty="0" smtClean="0"/>
              <a:t>O </a:t>
            </a:r>
            <a:r>
              <a:rPr lang="pt-BR" sz="3200" b="1" dirty="0"/>
              <a:t>tempo gasto na aplicação PWA é maior do que nos aplicativos nativos</a:t>
            </a:r>
            <a:endParaRPr lang="pt-BR" sz="1600" i="1" u="sng" dirty="0"/>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4288" y="5877272"/>
            <a:ext cx="809104" cy="809104"/>
          </a:xfrm>
          <a:prstGeom prst="rect">
            <a:avLst/>
          </a:prstGeom>
        </p:spPr>
      </p:pic>
    </p:spTree>
    <p:extLst>
      <p:ext uri="{BB962C8B-B14F-4D97-AF65-F5344CB8AC3E}">
        <p14:creationId xmlns:p14="http://schemas.microsoft.com/office/powerpoint/2010/main" val="94961176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492896"/>
            <a:ext cx="7772400" cy="1336386"/>
          </a:xfrm>
        </p:spPr>
        <p:txBody>
          <a:bodyPr>
            <a:normAutofit fontScale="90000"/>
          </a:bodyPr>
          <a:lstStyle/>
          <a:p>
            <a:r>
              <a:rPr lang="pt-BR" sz="6700" b="1" dirty="0" smtClean="0"/>
              <a:t>PWA é a solução para tudo?</a:t>
            </a:r>
            <a:endParaRPr lang="pt-BR" sz="4000" i="1" u="sng" dirty="0"/>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4288" y="5877272"/>
            <a:ext cx="809104" cy="809104"/>
          </a:xfrm>
          <a:prstGeom prst="rect">
            <a:avLst/>
          </a:prstGeom>
        </p:spPr>
      </p:pic>
    </p:spTree>
    <p:extLst>
      <p:ext uri="{BB962C8B-B14F-4D97-AF65-F5344CB8AC3E}">
        <p14:creationId xmlns:p14="http://schemas.microsoft.com/office/powerpoint/2010/main" val="312611255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578482" y="4581128"/>
            <a:ext cx="7772400" cy="1336386"/>
          </a:xfrm>
        </p:spPr>
        <p:txBody>
          <a:bodyPr>
            <a:normAutofit/>
          </a:bodyPr>
          <a:lstStyle/>
          <a:p>
            <a:r>
              <a:rPr lang="pt-BR" sz="6700" b="1" dirty="0" smtClean="0"/>
              <a:t>NÃO</a:t>
            </a:r>
            <a:endParaRPr lang="pt-BR" sz="4000" i="1" u="sng" dirty="0"/>
          </a:p>
        </p:txBody>
      </p:sp>
      <p:pic>
        <p:nvPicPr>
          <p:cNvPr id="10242" name="Picture 2" descr="E:\Faculdade ALFA Dropbox\Anderson Fernandes (anderson)\_2019\_PWA\1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260648"/>
            <a:ext cx="7130181" cy="4050478"/>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7676" y="5805264"/>
            <a:ext cx="867372" cy="867372"/>
          </a:xfrm>
          <a:prstGeom prst="rect">
            <a:avLst/>
          </a:prstGeom>
        </p:spPr>
      </p:pic>
    </p:spTree>
    <p:extLst>
      <p:ext uri="{BB962C8B-B14F-4D97-AF65-F5344CB8AC3E}">
        <p14:creationId xmlns:p14="http://schemas.microsoft.com/office/powerpoint/2010/main" val="261322052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492896"/>
            <a:ext cx="7772400" cy="1336386"/>
          </a:xfrm>
        </p:spPr>
        <p:txBody>
          <a:bodyPr>
            <a:normAutofit fontScale="90000"/>
          </a:bodyPr>
          <a:lstStyle/>
          <a:p>
            <a:r>
              <a:rPr lang="pt-BR" sz="6700" b="1" dirty="0" smtClean="0"/>
              <a:t>Aplicativos nativos podem acessar itens de hardware que o PWA não consegue.</a:t>
            </a:r>
            <a:endParaRPr lang="pt-BR" sz="4000" i="1" u="sng" dirty="0"/>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7676" y="5805264"/>
            <a:ext cx="867372" cy="867372"/>
          </a:xfrm>
          <a:prstGeom prst="rect">
            <a:avLst/>
          </a:prstGeom>
        </p:spPr>
      </p:pic>
    </p:spTree>
    <p:extLst>
      <p:ext uri="{BB962C8B-B14F-4D97-AF65-F5344CB8AC3E}">
        <p14:creationId xmlns:p14="http://schemas.microsoft.com/office/powerpoint/2010/main" val="150906645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492896"/>
            <a:ext cx="7772400" cy="1336386"/>
          </a:xfrm>
        </p:spPr>
        <p:txBody>
          <a:bodyPr>
            <a:normAutofit fontScale="90000"/>
          </a:bodyPr>
          <a:lstStyle/>
          <a:p>
            <a:r>
              <a:rPr lang="pt-BR" sz="6700" b="1" dirty="0" smtClean="0"/>
              <a:t>Não acessa:</a:t>
            </a:r>
            <a:br>
              <a:rPr lang="pt-BR" sz="6700" b="1" dirty="0" smtClean="0"/>
            </a:br>
            <a:r>
              <a:rPr lang="pt-BR" sz="6700" b="1" u="sng" dirty="0" smtClean="0"/>
              <a:t>contatos</a:t>
            </a:r>
            <a:br>
              <a:rPr lang="pt-BR" sz="6700" b="1" u="sng" dirty="0" smtClean="0"/>
            </a:br>
            <a:r>
              <a:rPr lang="pt-BR" sz="6700" b="1" i="1" dirty="0" err="1" smtClean="0"/>
              <a:t>sms</a:t>
            </a:r>
            <a:r>
              <a:rPr lang="pt-BR" sz="6700" b="1" u="sng" dirty="0" smtClean="0"/>
              <a:t/>
            </a:r>
            <a:br>
              <a:rPr lang="pt-BR" sz="6700" b="1" u="sng" dirty="0" smtClean="0"/>
            </a:br>
            <a:r>
              <a:rPr lang="pt-BR" sz="6700" b="1" u="sng" dirty="0" err="1" smtClean="0"/>
              <a:t>inter</a:t>
            </a:r>
            <a:r>
              <a:rPr lang="pt-BR" sz="6700" b="1" u="sng" dirty="0" smtClean="0"/>
              <a:t> </a:t>
            </a:r>
            <a:r>
              <a:rPr lang="pt-BR" sz="6700" b="1" u="sng" dirty="0" err="1" smtClean="0"/>
              <a:t>app</a:t>
            </a:r>
            <a:r>
              <a:rPr lang="pt-BR" sz="6700" b="1" u="sng" dirty="0" smtClean="0"/>
              <a:t> </a:t>
            </a:r>
            <a:r>
              <a:rPr lang="pt-BR" sz="6700" b="1" u="sng" dirty="0" err="1" smtClean="0"/>
              <a:t>comunication</a:t>
            </a:r>
            <a:r>
              <a:rPr lang="pt-BR" sz="6700" b="1" dirty="0" smtClean="0"/>
              <a:t/>
            </a:r>
            <a:br>
              <a:rPr lang="pt-BR" sz="6700" b="1" dirty="0" smtClean="0"/>
            </a:br>
            <a:endParaRPr lang="pt-BR" sz="4000" i="1" u="sng" dirty="0"/>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7676" y="5805264"/>
            <a:ext cx="867372" cy="867372"/>
          </a:xfrm>
          <a:prstGeom prst="rect">
            <a:avLst/>
          </a:prstGeom>
        </p:spPr>
      </p:pic>
    </p:spTree>
    <p:extLst>
      <p:ext uri="{BB962C8B-B14F-4D97-AF65-F5344CB8AC3E}">
        <p14:creationId xmlns:p14="http://schemas.microsoft.com/office/powerpoint/2010/main" val="200882087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492896"/>
            <a:ext cx="7772400" cy="1336386"/>
          </a:xfrm>
        </p:spPr>
        <p:txBody>
          <a:bodyPr>
            <a:normAutofit fontScale="90000"/>
          </a:bodyPr>
          <a:lstStyle/>
          <a:p>
            <a:r>
              <a:rPr lang="pt-BR" sz="6700" b="1" dirty="0" smtClean="0"/>
              <a:t>Acessa:</a:t>
            </a:r>
            <a:br>
              <a:rPr lang="pt-BR" sz="6700" b="1" dirty="0" smtClean="0"/>
            </a:br>
            <a:r>
              <a:rPr lang="pt-BR" sz="6700" b="1" u="sng" dirty="0" err="1" smtClean="0"/>
              <a:t>bluetooth</a:t>
            </a:r>
            <a:r>
              <a:rPr lang="pt-BR" sz="6700" b="1" u="sng" dirty="0" smtClean="0"/>
              <a:t/>
            </a:r>
            <a:br>
              <a:rPr lang="pt-BR" sz="6700" b="1" u="sng" dirty="0" smtClean="0"/>
            </a:br>
            <a:r>
              <a:rPr lang="pt-BR" sz="6700" i="1" dirty="0" err="1" smtClean="0"/>
              <a:t>camera</a:t>
            </a:r>
            <a:r>
              <a:rPr lang="pt-BR" sz="6700" b="1" u="sng" dirty="0" smtClean="0"/>
              <a:t/>
            </a:r>
            <a:br>
              <a:rPr lang="pt-BR" sz="6700" b="1" u="sng" dirty="0" smtClean="0"/>
            </a:br>
            <a:r>
              <a:rPr lang="pt-BR" sz="6700" b="1" u="sng" dirty="0" err="1" smtClean="0"/>
              <a:t>geolocalização</a:t>
            </a:r>
            <a:r>
              <a:rPr lang="pt-BR" sz="6700" b="1" u="sng" dirty="0" smtClean="0"/>
              <a:t/>
            </a:r>
            <a:br>
              <a:rPr lang="pt-BR" sz="6700" b="1" u="sng" dirty="0" smtClean="0"/>
            </a:br>
            <a:r>
              <a:rPr lang="pt-BR" sz="6700" b="1" i="1" dirty="0" smtClean="0"/>
              <a:t>microfone</a:t>
            </a:r>
            <a:r>
              <a:rPr lang="pt-BR" sz="6700" b="1" u="sng" dirty="0" smtClean="0"/>
              <a:t/>
            </a:r>
            <a:br>
              <a:rPr lang="pt-BR" sz="6700" b="1" u="sng" dirty="0" smtClean="0"/>
            </a:br>
            <a:endParaRPr lang="pt-BR" sz="4000" i="1" u="sng" dirty="0"/>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7676" y="5805264"/>
            <a:ext cx="867372" cy="867372"/>
          </a:xfrm>
          <a:prstGeom prst="rect">
            <a:avLst/>
          </a:prstGeom>
        </p:spPr>
      </p:pic>
    </p:spTree>
    <p:extLst>
      <p:ext uri="{BB962C8B-B14F-4D97-AF65-F5344CB8AC3E}">
        <p14:creationId xmlns:p14="http://schemas.microsoft.com/office/powerpoint/2010/main" val="162130451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492896"/>
            <a:ext cx="7772400" cy="1336386"/>
          </a:xfrm>
        </p:spPr>
        <p:txBody>
          <a:bodyPr>
            <a:normAutofit fontScale="90000"/>
          </a:bodyPr>
          <a:lstStyle/>
          <a:p>
            <a:r>
              <a:rPr lang="pt-BR" sz="6700" b="1" dirty="0" err="1" smtClean="0"/>
              <a:t>iOS</a:t>
            </a:r>
            <a:r>
              <a:rPr lang="pt-BR" sz="6700" b="1" dirty="0" smtClean="0"/>
              <a:t> limita a ação do PWA</a:t>
            </a:r>
            <a:br>
              <a:rPr lang="pt-BR" sz="6700" b="1" dirty="0" smtClean="0"/>
            </a:br>
            <a:r>
              <a:rPr lang="pt-BR" sz="5300" b="1" dirty="0" smtClean="0"/>
              <a:t>- Sem </a:t>
            </a:r>
            <a:r>
              <a:rPr lang="pt-BR" sz="5300" b="1" dirty="0" err="1" smtClean="0"/>
              <a:t>Push</a:t>
            </a:r>
            <a:r>
              <a:rPr lang="pt-BR" sz="5300" b="1" dirty="0" smtClean="0"/>
              <a:t> </a:t>
            </a:r>
            <a:r>
              <a:rPr lang="pt-BR" sz="5300" b="1" dirty="0" err="1" smtClean="0"/>
              <a:t>notifications</a:t>
            </a:r>
            <a:r>
              <a:rPr lang="pt-BR" sz="5300" b="1" dirty="0" smtClean="0"/>
              <a:t/>
            </a:r>
            <a:br>
              <a:rPr lang="pt-BR" sz="5300" b="1" dirty="0" smtClean="0"/>
            </a:br>
            <a:r>
              <a:rPr lang="pt-BR" sz="5300" b="1" dirty="0" smtClean="0"/>
              <a:t>- Limita cache</a:t>
            </a:r>
            <a:br>
              <a:rPr lang="pt-BR" sz="5300" b="1" dirty="0" smtClean="0"/>
            </a:br>
            <a:r>
              <a:rPr lang="pt-BR" sz="5300" b="1" dirty="0" smtClean="0"/>
              <a:t>- algumas coisas...</a:t>
            </a:r>
            <a:endParaRPr lang="pt-BR" sz="3100" i="1" u="sng" dirty="0"/>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7676" y="5805264"/>
            <a:ext cx="867372" cy="867372"/>
          </a:xfrm>
          <a:prstGeom prst="rect">
            <a:avLst/>
          </a:prstGeom>
        </p:spPr>
      </p:pic>
    </p:spTree>
    <p:extLst>
      <p:ext uri="{BB962C8B-B14F-4D97-AF65-F5344CB8AC3E}">
        <p14:creationId xmlns:p14="http://schemas.microsoft.com/office/powerpoint/2010/main" val="28852017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492896"/>
            <a:ext cx="7772400" cy="1336386"/>
          </a:xfrm>
        </p:spPr>
        <p:txBody>
          <a:bodyPr>
            <a:normAutofit fontScale="90000"/>
          </a:bodyPr>
          <a:lstStyle/>
          <a:p>
            <a:r>
              <a:rPr lang="pt-BR" sz="6700" b="1" dirty="0" smtClean="0"/>
              <a:t>Não é possível acessar dados de alguns </a:t>
            </a:r>
            <a:r>
              <a:rPr lang="pt-BR" sz="6700" b="1" dirty="0" err="1" smtClean="0"/>
              <a:t>apps</a:t>
            </a:r>
            <a:r>
              <a:rPr lang="pt-BR" sz="6700" b="1" dirty="0" smtClean="0"/>
              <a:t> para autenticação.</a:t>
            </a:r>
            <a:endParaRPr lang="pt-BR" sz="4000" i="1" u="sng" dirty="0"/>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7676" y="5805264"/>
            <a:ext cx="867372" cy="867372"/>
          </a:xfrm>
          <a:prstGeom prst="rect">
            <a:avLst/>
          </a:prstGeom>
        </p:spPr>
      </p:pic>
    </p:spTree>
    <p:extLst>
      <p:ext uri="{BB962C8B-B14F-4D97-AF65-F5344CB8AC3E}">
        <p14:creationId xmlns:p14="http://schemas.microsoft.com/office/powerpoint/2010/main" val="365684839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755576" y="4221088"/>
            <a:ext cx="7772400" cy="1336386"/>
          </a:xfrm>
        </p:spPr>
        <p:txBody>
          <a:bodyPr>
            <a:normAutofit/>
          </a:bodyPr>
          <a:lstStyle/>
          <a:p>
            <a:r>
              <a:rPr lang="pt-BR" sz="6700" b="1" dirty="0" smtClean="0"/>
              <a:t>Mas...</a:t>
            </a:r>
            <a:endParaRPr lang="pt-BR" sz="3100" i="1" u="sng" dirty="0"/>
          </a:p>
        </p:txBody>
      </p:sp>
      <p:pic>
        <p:nvPicPr>
          <p:cNvPr id="11266" name="Picture 2" descr="E:\Faculdade ALFA Dropbox\Anderson Fernandes (anderson)\_2019\_PWA\13.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648994" y="692696"/>
            <a:ext cx="5904656" cy="3569633"/>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7676" y="5805264"/>
            <a:ext cx="867372" cy="867372"/>
          </a:xfrm>
          <a:prstGeom prst="rect">
            <a:avLst/>
          </a:prstGeom>
        </p:spPr>
      </p:pic>
    </p:spTree>
    <p:extLst>
      <p:ext uri="{BB962C8B-B14F-4D97-AF65-F5344CB8AC3E}">
        <p14:creationId xmlns:p14="http://schemas.microsoft.com/office/powerpoint/2010/main" val="193657815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492896"/>
            <a:ext cx="7772400" cy="1336386"/>
          </a:xfrm>
        </p:spPr>
        <p:txBody>
          <a:bodyPr>
            <a:normAutofit fontScale="90000"/>
          </a:bodyPr>
          <a:lstStyle/>
          <a:p>
            <a:r>
              <a:rPr lang="pt-BR" sz="6700" b="1" dirty="0" smtClean="0"/>
              <a:t>Em muitos casos pode complementar a vida de um </a:t>
            </a:r>
            <a:r>
              <a:rPr lang="pt-BR" sz="6700" b="1" dirty="0" err="1" smtClean="0"/>
              <a:t>app</a:t>
            </a:r>
            <a:r>
              <a:rPr lang="pt-BR" sz="6700" b="1" dirty="0" smtClean="0"/>
              <a:t> ou até substituí-lo</a:t>
            </a:r>
            <a:endParaRPr lang="pt-BR" sz="4000" i="1" u="sng" dirty="0"/>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4288" y="5877272"/>
            <a:ext cx="809104" cy="809104"/>
          </a:xfrm>
          <a:prstGeom prst="rect">
            <a:avLst/>
          </a:prstGeom>
        </p:spPr>
      </p:pic>
    </p:spTree>
    <p:extLst>
      <p:ext uri="{BB962C8B-B14F-4D97-AF65-F5344CB8AC3E}">
        <p14:creationId xmlns:p14="http://schemas.microsoft.com/office/powerpoint/2010/main" val="232639656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755576" y="2862176"/>
            <a:ext cx="7772400" cy="1214896"/>
          </a:xfrm>
        </p:spPr>
        <p:txBody>
          <a:bodyPr>
            <a:normAutofit fontScale="90000"/>
          </a:bodyPr>
          <a:lstStyle/>
          <a:p>
            <a:r>
              <a:rPr lang="pt-BR" sz="6700" b="1" dirty="0" smtClean="0"/>
              <a:t>Exemplo</a:t>
            </a:r>
            <a:r>
              <a:rPr lang="pt-BR" sz="6700" dirty="0" smtClean="0"/>
              <a:t>:</a:t>
            </a:r>
            <a:br>
              <a:rPr lang="pt-BR" sz="6700" dirty="0" smtClean="0"/>
            </a:br>
            <a:r>
              <a:rPr lang="pt-BR" sz="6700" dirty="0"/>
              <a:t/>
            </a:r>
            <a:br>
              <a:rPr lang="pt-BR" sz="6700" dirty="0"/>
            </a:br>
            <a:r>
              <a:rPr lang="pt-BR" sz="6700" dirty="0" smtClean="0"/>
              <a:t/>
            </a:r>
            <a:br>
              <a:rPr lang="pt-BR" sz="6700" dirty="0" smtClean="0"/>
            </a:br>
            <a:r>
              <a:rPr lang="pt-BR" sz="6700" dirty="0"/>
              <a:t/>
            </a:r>
            <a:br>
              <a:rPr lang="pt-BR" sz="6700" dirty="0"/>
            </a:br>
            <a:r>
              <a:rPr lang="pt-BR" sz="6700" dirty="0" smtClean="0"/>
              <a:t/>
            </a:r>
            <a:br>
              <a:rPr lang="pt-BR" sz="6700" dirty="0" smtClean="0"/>
            </a:br>
            <a:r>
              <a:rPr lang="pt-BR" dirty="0" smtClean="0"/>
              <a:t>pwa.professorburnes.com.br</a:t>
            </a:r>
            <a:r>
              <a:rPr lang="pt-BR" sz="6700" dirty="0" smtClean="0"/>
              <a:t/>
            </a:r>
            <a:br>
              <a:rPr lang="pt-BR" sz="6700" dirty="0" smtClean="0"/>
            </a:br>
            <a:endParaRPr lang="pt-BR" sz="4000" i="1" u="sng" dirty="0"/>
          </a:p>
        </p:txBody>
      </p:sp>
      <p:pic>
        <p:nvPicPr>
          <p:cNvPr id="12290" name="Picture 2" descr="https://www.qrcodefacil.com/qrcodes/374b403f1e1d40edaa174f96602a5b09.png?t=157472431066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1772816"/>
            <a:ext cx="3143250" cy="3143250"/>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4288" y="5877272"/>
            <a:ext cx="809104" cy="809104"/>
          </a:xfrm>
          <a:prstGeom prst="rect">
            <a:avLst/>
          </a:prstGeom>
        </p:spPr>
      </p:pic>
    </p:spTree>
    <p:extLst>
      <p:ext uri="{BB962C8B-B14F-4D97-AF65-F5344CB8AC3E}">
        <p14:creationId xmlns:p14="http://schemas.microsoft.com/office/powerpoint/2010/main" val="419334963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492896"/>
            <a:ext cx="7772400" cy="1336386"/>
          </a:xfrm>
        </p:spPr>
        <p:txBody>
          <a:bodyPr>
            <a:normAutofit/>
          </a:bodyPr>
          <a:lstStyle/>
          <a:p>
            <a:r>
              <a:rPr lang="pt-BR" sz="6700" b="1" dirty="0" smtClean="0"/>
              <a:t>Exemplo: </a:t>
            </a:r>
            <a:r>
              <a:rPr lang="pt-BR" sz="6700" b="1" dirty="0" err="1" smtClean="0"/>
              <a:t>iFud</a:t>
            </a:r>
            <a:endParaRPr lang="pt-BR" sz="4000" i="1" u="sng" dirty="0"/>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4288" y="5877272"/>
            <a:ext cx="809104" cy="809104"/>
          </a:xfrm>
          <a:prstGeom prst="rect">
            <a:avLst/>
          </a:prstGeom>
        </p:spPr>
      </p:pic>
    </p:spTree>
    <p:extLst>
      <p:ext uri="{BB962C8B-B14F-4D97-AF65-F5344CB8AC3E}">
        <p14:creationId xmlns:p14="http://schemas.microsoft.com/office/powerpoint/2010/main" val="118084699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492896"/>
            <a:ext cx="7772400" cy="1336386"/>
          </a:xfrm>
        </p:spPr>
        <p:txBody>
          <a:bodyPr>
            <a:normAutofit fontScale="90000"/>
          </a:bodyPr>
          <a:lstStyle/>
          <a:p>
            <a:r>
              <a:rPr lang="pt-BR" sz="6700" b="1" dirty="0" smtClean="0"/>
              <a:t>Parte </a:t>
            </a:r>
            <a:r>
              <a:rPr lang="pt-BR" sz="6700" b="1" dirty="0" err="1" smtClean="0"/>
              <a:t>offline</a:t>
            </a:r>
            <a:r>
              <a:rPr lang="pt-BR" sz="6700" b="1" dirty="0" smtClean="0"/>
              <a:t/>
            </a:r>
            <a:br>
              <a:rPr lang="pt-BR" sz="6700" b="1" dirty="0" smtClean="0"/>
            </a:br>
            <a:r>
              <a:rPr lang="pt-BR" sz="6700" b="1" i="1" u="sng" dirty="0" smtClean="0"/>
              <a:t>Cache</a:t>
            </a:r>
            <a:r>
              <a:rPr lang="pt-BR" sz="6700" b="1" dirty="0" smtClean="0"/>
              <a:t/>
            </a:r>
            <a:br>
              <a:rPr lang="pt-BR" sz="6700" b="1" dirty="0" smtClean="0"/>
            </a:br>
            <a:r>
              <a:rPr lang="pt-BR" sz="6700" b="1" dirty="0" smtClean="0"/>
              <a:t>Detecção de Rede</a:t>
            </a:r>
            <a:br>
              <a:rPr lang="pt-BR" sz="6700" b="1" dirty="0" smtClean="0"/>
            </a:br>
            <a:r>
              <a:rPr lang="pt-BR" sz="5300" b="1" u="sng" dirty="0" smtClean="0"/>
              <a:t>Utiliza: JSON, JS e...</a:t>
            </a:r>
            <a:endParaRPr lang="pt-BR" sz="3100" i="1" u="sng" dirty="0"/>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4288" y="5877272"/>
            <a:ext cx="809104" cy="809104"/>
          </a:xfrm>
          <a:prstGeom prst="rect">
            <a:avLst/>
          </a:prstGeom>
        </p:spPr>
      </p:pic>
    </p:spTree>
    <p:extLst>
      <p:ext uri="{BB962C8B-B14F-4D97-AF65-F5344CB8AC3E}">
        <p14:creationId xmlns:p14="http://schemas.microsoft.com/office/powerpoint/2010/main" val="101974010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4288" y="5877272"/>
            <a:ext cx="809104" cy="809104"/>
          </a:xfrm>
          <a:prstGeom prst="rect">
            <a:avLst/>
          </a:prstGeom>
        </p:spPr>
      </p:pic>
      <p:pic>
        <p:nvPicPr>
          <p:cNvPr id="5" name="Image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600" y="332656"/>
            <a:ext cx="7385436" cy="5184576"/>
          </a:xfrm>
          <a:prstGeom prst="rect">
            <a:avLst/>
          </a:prstGeom>
        </p:spPr>
      </p:pic>
    </p:spTree>
    <p:extLst>
      <p:ext uri="{BB962C8B-B14F-4D97-AF65-F5344CB8AC3E}">
        <p14:creationId xmlns:p14="http://schemas.microsoft.com/office/powerpoint/2010/main" val="270491050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492896"/>
            <a:ext cx="7772400" cy="1336386"/>
          </a:xfrm>
        </p:spPr>
        <p:txBody>
          <a:bodyPr>
            <a:normAutofit fontScale="90000"/>
          </a:bodyPr>
          <a:lstStyle/>
          <a:p>
            <a:r>
              <a:rPr lang="pt-BR" sz="6700" b="1" dirty="0" smtClean="0"/>
              <a:t>Por fim:</a:t>
            </a:r>
            <a:br>
              <a:rPr lang="pt-BR" sz="6700" b="1" dirty="0" smtClean="0"/>
            </a:br>
            <a:r>
              <a:rPr lang="pt-BR" sz="5300" dirty="0" smtClean="0"/>
              <a:t>Utilizar também o PWA, e não só o PWA</a:t>
            </a:r>
            <a:endParaRPr lang="pt-BR" sz="2200" i="1" u="sng" dirty="0"/>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4288" y="5877272"/>
            <a:ext cx="809104" cy="809104"/>
          </a:xfrm>
          <a:prstGeom prst="rect">
            <a:avLst/>
          </a:prstGeom>
        </p:spPr>
      </p:pic>
    </p:spTree>
    <p:extLst>
      <p:ext uri="{BB962C8B-B14F-4D97-AF65-F5344CB8AC3E}">
        <p14:creationId xmlns:p14="http://schemas.microsoft.com/office/powerpoint/2010/main" val="379286630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Bibliografia</a:t>
            </a:r>
            <a:endParaRPr lang="pt-BR" dirty="0"/>
          </a:p>
        </p:txBody>
      </p:sp>
      <p:sp>
        <p:nvSpPr>
          <p:cNvPr id="3" name="Espaço Reservado para Conteúdo 2"/>
          <p:cNvSpPr>
            <a:spLocks noGrp="1"/>
          </p:cNvSpPr>
          <p:nvPr>
            <p:ph idx="1"/>
          </p:nvPr>
        </p:nvSpPr>
        <p:spPr/>
        <p:txBody>
          <a:bodyPr/>
          <a:lstStyle/>
          <a:p>
            <a:r>
              <a:rPr lang="pt-BR" dirty="0">
                <a:hlinkClick r:id="rId2"/>
              </a:rPr>
              <a:t>https://gobacklog.com/blog/exemplos-de-progressive-web-applications</a:t>
            </a:r>
            <a:r>
              <a:rPr lang="pt-BR" dirty="0" smtClean="0">
                <a:hlinkClick r:id="rId2"/>
              </a:rPr>
              <a:t>/</a:t>
            </a:r>
            <a:endParaRPr lang="pt-BR" dirty="0" smtClean="0"/>
          </a:p>
          <a:p>
            <a:r>
              <a:rPr lang="pt-BR" dirty="0">
                <a:hlinkClick r:id="rId3"/>
              </a:rPr>
              <a:t>https://blog.rocketseat.com.br/pwa-o-que-e-quando-utilizar</a:t>
            </a:r>
            <a:r>
              <a:rPr lang="pt-BR" dirty="0" smtClean="0">
                <a:hlinkClick r:id="rId3"/>
              </a:rPr>
              <a:t>/</a:t>
            </a:r>
            <a:endParaRPr lang="pt-BR" dirty="0" smtClean="0"/>
          </a:p>
          <a:p>
            <a:r>
              <a:rPr lang="pt-BR" dirty="0">
                <a:hlinkClick r:id="rId4"/>
              </a:rPr>
              <a:t>https://dev.to/jumpalottahigh/how-to-publish-a-pwa-on-the-google-play-store-2bid</a:t>
            </a:r>
            <a:endParaRPr lang="pt-BR" dirty="0" smtClean="0"/>
          </a:p>
          <a:p>
            <a:endParaRPr lang="pt-BR" dirty="0"/>
          </a:p>
        </p:txBody>
      </p:sp>
    </p:spTree>
    <p:extLst>
      <p:ext uri="{BB962C8B-B14F-4D97-AF65-F5344CB8AC3E}">
        <p14:creationId xmlns:p14="http://schemas.microsoft.com/office/powerpoint/2010/main" val="220265341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Bibliografia</a:t>
            </a:r>
            <a:endParaRPr lang="pt-BR" dirty="0"/>
          </a:p>
        </p:txBody>
      </p:sp>
      <p:sp>
        <p:nvSpPr>
          <p:cNvPr id="3" name="Espaço Reservado para Conteúdo 2"/>
          <p:cNvSpPr>
            <a:spLocks noGrp="1"/>
          </p:cNvSpPr>
          <p:nvPr>
            <p:ph idx="1"/>
          </p:nvPr>
        </p:nvSpPr>
        <p:spPr/>
        <p:txBody>
          <a:bodyPr>
            <a:normAutofit fontScale="92500" lnSpcReduction="10000"/>
          </a:bodyPr>
          <a:lstStyle/>
          <a:p>
            <a:r>
              <a:rPr lang="pt-BR" dirty="0">
                <a:hlinkClick r:id="rId2"/>
              </a:rPr>
              <a:t>https://</a:t>
            </a:r>
            <a:r>
              <a:rPr lang="pt-BR" dirty="0" smtClean="0">
                <a:hlinkClick r:id="rId2"/>
              </a:rPr>
              <a:t>medium.com/devtranslate/a-google-play-store-agora-est%C3%A1-aberta-para-pwas-6df679723861</a:t>
            </a:r>
            <a:endParaRPr lang="pt-BR" dirty="0" smtClean="0"/>
          </a:p>
          <a:p>
            <a:r>
              <a:rPr lang="pt-BR" dirty="0">
                <a:hlinkClick r:id="rId3"/>
              </a:rPr>
              <a:t>https://medium.com/@</a:t>
            </a:r>
            <a:r>
              <a:rPr lang="pt-BR" dirty="0" smtClean="0">
                <a:hlinkClick r:id="rId3"/>
              </a:rPr>
              <a:t>firt/google-play-store-now-open-for-progressive-web-apps-ec6f3c6ff3cc</a:t>
            </a:r>
            <a:endParaRPr lang="pt-BR" dirty="0" smtClean="0"/>
          </a:p>
          <a:p>
            <a:r>
              <a:rPr lang="pt-BR" dirty="0">
                <a:hlinkClick r:id="rId4"/>
              </a:rPr>
              <a:t>https://medium.com/@oieduardorabelo/pwa-uma-grande-lista-de-dicas-e-truques-para-progressive-web-apps-b1db48811c63</a:t>
            </a:r>
            <a:endParaRPr lang="pt-BR" dirty="0"/>
          </a:p>
        </p:txBody>
      </p:sp>
    </p:spTree>
    <p:extLst>
      <p:ext uri="{BB962C8B-B14F-4D97-AF65-F5344CB8AC3E}">
        <p14:creationId xmlns:p14="http://schemas.microsoft.com/office/powerpoint/2010/main" val="75859081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Bibliografia</a:t>
            </a:r>
            <a:endParaRPr lang="pt-BR" dirty="0"/>
          </a:p>
        </p:txBody>
      </p:sp>
      <p:sp>
        <p:nvSpPr>
          <p:cNvPr id="3" name="Espaço Reservado para Conteúdo 2"/>
          <p:cNvSpPr>
            <a:spLocks noGrp="1"/>
          </p:cNvSpPr>
          <p:nvPr>
            <p:ph idx="1"/>
          </p:nvPr>
        </p:nvSpPr>
        <p:spPr/>
        <p:txBody>
          <a:bodyPr>
            <a:normAutofit/>
          </a:bodyPr>
          <a:lstStyle/>
          <a:p>
            <a:r>
              <a:rPr lang="pt-BR" dirty="0">
                <a:hlinkClick r:id="rId2"/>
              </a:rPr>
              <a:t>https://whatwebcando.today</a:t>
            </a:r>
            <a:r>
              <a:rPr lang="pt-BR" dirty="0" smtClean="0">
                <a:hlinkClick r:id="rId2"/>
              </a:rPr>
              <a:t>/</a:t>
            </a:r>
            <a:endParaRPr lang="pt-BR" dirty="0" smtClean="0"/>
          </a:p>
          <a:p>
            <a:r>
              <a:rPr lang="pt-BR" dirty="0">
                <a:hlinkClick r:id="rId3"/>
              </a:rPr>
              <a:t>https://</a:t>
            </a:r>
            <a:r>
              <a:rPr lang="pt-BR" dirty="0" smtClean="0">
                <a:hlinkClick r:id="rId3"/>
              </a:rPr>
              <a:t>developer.mozilla.org/en-US/docs/Web/Progressive_web_apps</a:t>
            </a:r>
            <a:endParaRPr lang="pt-BR" dirty="0" smtClean="0"/>
          </a:p>
          <a:p>
            <a:r>
              <a:rPr lang="pt-BR" dirty="0">
                <a:hlinkClick r:id="rId4"/>
              </a:rPr>
              <a:t>https://codelabs.developers.google.com/codelabs/your-first-pwapp/#0</a:t>
            </a:r>
            <a:endParaRPr lang="pt-BR" dirty="0"/>
          </a:p>
        </p:txBody>
      </p:sp>
    </p:spTree>
    <p:extLst>
      <p:ext uri="{BB962C8B-B14F-4D97-AF65-F5344CB8AC3E}">
        <p14:creationId xmlns:p14="http://schemas.microsoft.com/office/powerpoint/2010/main" val="427933150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398112"/>
            <a:ext cx="2454824" cy="2454824"/>
          </a:xfrm>
          <a:prstGeom prst="rect">
            <a:avLst/>
          </a:prstGeom>
        </p:spPr>
      </p:pic>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6176" y="3212976"/>
            <a:ext cx="2454824" cy="2454824"/>
          </a:xfrm>
          <a:prstGeom prst="rect">
            <a:avLst/>
          </a:prstGeom>
        </p:spPr>
      </p:pic>
      <p:sp>
        <p:nvSpPr>
          <p:cNvPr id="4" name="Título 1"/>
          <p:cNvSpPr txBox="1">
            <a:spLocks/>
          </p:cNvSpPr>
          <p:nvPr/>
        </p:nvSpPr>
        <p:spPr>
          <a:xfrm>
            <a:off x="3419872" y="1268760"/>
            <a:ext cx="5472608" cy="1336386"/>
          </a:xfrm>
          <a:prstGeom prst="rect">
            <a:avLst/>
          </a:prstGeom>
        </p:spPr>
        <p:txBody>
          <a:bodyPr>
            <a:noAutofit/>
          </a:bodyPr>
          <a:lstStyle>
            <a:lvl1pPr algn="ctr" defTabSz="914400" rtl="0" eaLnBrk="1" latinLnBrk="0" hangingPunct="1">
              <a:spcBef>
                <a:spcPct val="0"/>
              </a:spcBef>
              <a:buNone/>
              <a:defRPr sz="4400" kern="1200">
                <a:solidFill>
                  <a:schemeClr val="bg1"/>
                </a:solidFill>
                <a:latin typeface="Alata" panose="00000500000000000000" pitchFamily="2" charset="0"/>
                <a:ea typeface="+mj-ea"/>
                <a:cs typeface="+mj-cs"/>
              </a:defRPr>
            </a:lvl1pPr>
          </a:lstStyle>
          <a:p>
            <a:pPr algn="l"/>
            <a:r>
              <a:rPr lang="pt-BR" sz="2800" b="1" dirty="0" smtClean="0"/>
              <a:t>burnes@professorburnes.com</a:t>
            </a:r>
            <a:endParaRPr lang="pt-BR" sz="1400" i="1" u="sng" dirty="0"/>
          </a:p>
        </p:txBody>
      </p:sp>
      <p:sp>
        <p:nvSpPr>
          <p:cNvPr id="5" name="Título 1"/>
          <p:cNvSpPr txBox="1">
            <a:spLocks/>
          </p:cNvSpPr>
          <p:nvPr/>
        </p:nvSpPr>
        <p:spPr>
          <a:xfrm>
            <a:off x="323528" y="4331414"/>
            <a:ext cx="5472608" cy="1336386"/>
          </a:xfrm>
          <a:prstGeom prst="rect">
            <a:avLst/>
          </a:prstGeom>
        </p:spPr>
        <p:txBody>
          <a:bodyPr>
            <a:noAutofit/>
          </a:bodyPr>
          <a:lstStyle>
            <a:lvl1pPr algn="ctr" defTabSz="914400" rtl="0" eaLnBrk="1" latinLnBrk="0" hangingPunct="1">
              <a:spcBef>
                <a:spcPct val="0"/>
              </a:spcBef>
              <a:buNone/>
              <a:defRPr sz="4400" kern="1200">
                <a:solidFill>
                  <a:schemeClr val="bg1"/>
                </a:solidFill>
                <a:latin typeface="Alata" panose="00000500000000000000" pitchFamily="2" charset="0"/>
                <a:ea typeface="+mj-ea"/>
                <a:cs typeface="+mj-cs"/>
              </a:defRPr>
            </a:lvl1pPr>
          </a:lstStyle>
          <a:p>
            <a:pPr algn="r"/>
            <a:r>
              <a:rPr lang="pt-BR" sz="2800" b="1" dirty="0"/>
              <a:t>m</a:t>
            </a:r>
            <a:r>
              <a:rPr lang="pt-BR" sz="2800" b="1" dirty="0" smtClean="0"/>
              <a:t>ateus-chineis@live.com</a:t>
            </a:r>
            <a:endParaRPr lang="pt-BR" sz="1400" i="1" u="sng" dirty="0"/>
          </a:p>
        </p:txBody>
      </p:sp>
    </p:spTree>
    <p:extLst>
      <p:ext uri="{BB962C8B-B14F-4D97-AF65-F5344CB8AC3E}">
        <p14:creationId xmlns:p14="http://schemas.microsoft.com/office/powerpoint/2010/main" val="62837117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2901</TotalTime>
  <Words>405</Words>
  <Application>Microsoft Office PowerPoint</Application>
  <PresentationFormat>Apresentação na tela (4:3)</PresentationFormat>
  <Paragraphs>75</Paragraphs>
  <Slides>69</Slides>
  <Notes>0</Notes>
  <HiddenSlides>0</HiddenSlides>
  <MMClips>0</MMClips>
  <ScaleCrop>false</ScaleCrop>
  <HeadingPairs>
    <vt:vector size="4" baseType="variant">
      <vt:variant>
        <vt:lpstr>Tema</vt:lpstr>
      </vt:variant>
      <vt:variant>
        <vt:i4>1</vt:i4>
      </vt:variant>
      <vt:variant>
        <vt:lpstr>Títulos de slides</vt:lpstr>
      </vt:variant>
      <vt:variant>
        <vt:i4>69</vt:i4>
      </vt:variant>
    </vt:vector>
  </HeadingPairs>
  <TitlesOfParts>
    <vt:vector size="70" baseType="lpstr">
      <vt:lpstr>Tema do Office</vt:lpstr>
      <vt:lpstr>PWA vs Apps Nativos</vt:lpstr>
      <vt:lpstr>Anderson Burnes</vt:lpstr>
      <vt:lpstr>Mateus Rocha (Chines)</vt:lpstr>
      <vt:lpstr>Duas perguntas:</vt:lpstr>
      <vt:lpstr>Duas perguntas:</vt:lpstr>
      <vt:lpstr>Duas perguntas:</vt:lpstr>
      <vt:lpstr>Duas Três perguntas:</vt:lpstr>
      <vt:lpstr>Por que essas perguntas?</vt:lpstr>
      <vt:lpstr>Por que essas perguntas?</vt:lpstr>
      <vt:lpstr>Os mesmos apps</vt:lpstr>
      <vt:lpstr>Os mesmos apps</vt:lpstr>
      <vt:lpstr>Os mesmos apps</vt:lpstr>
      <vt:lpstr>Os mesmos apps</vt:lpstr>
      <vt:lpstr>Os mesmos apps</vt:lpstr>
      <vt:lpstr>Os mesmos apps</vt:lpstr>
      <vt:lpstr>Os mesmos apps</vt:lpstr>
      <vt:lpstr>Apresentação do PowerPoint</vt:lpstr>
      <vt:lpstr>60% dos aplicativos nunca foram baixados</vt:lpstr>
      <vt:lpstr>Apresentação do PowerPoint</vt:lpstr>
      <vt:lpstr>Com Progressive Web Apps isso pode mudar</vt:lpstr>
      <vt:lpstr>Sabem o que é um</vt:lpstr>
      <vt:lpstr>PWA é uma evolução, uma WebApp que pode evoluir progressivamente até se tornar um App instalável, utilizando recursos do seu smartphone</vt:lpstr>
      <vt:lpstr>Instalação facilitada Utilização de Push Notifications Utilização de cache Funcionar offline</vt:lpstr>
      <vt:lpstr>Básico:  HTML, CSS e Javascript.</vt:lpstr>
      <vt:lpstr>Apresentação do PowerPoint</vt:lpstr>
      <vt:lpstr>Mágica:  Service Worker</vt:lpstr>
      <vt:lpstr>Mas o que é um?  Service Worker</vt:lpstr>
      <vt:lpstr>Script que roda em segundo plano Incluem recursos como push notifications e sincronizações</vt:lpstr>
      <vt:lpstr>Cache Detecção de rede Offline</vt:lpstr>
      <vt:lpstr>Garante experiência offline</vt:lpstr>
      <vt:lpstr>Apresentação do PowerPoint</vt:lpstr>
      <vt:lpstr>Etapas do Ciclo de Vida</vt:lpstr>
      <vt:lpstr>1. Instalação 11. Ativação III. Controle</vt:lpstr>
      <vt:lpstr>1. Instalação Armazena os arquivos no cache e registra o sw</vt:lpstr>
      <vt:lpstr>Apresentação do PowerPoint</vt:lpstr>
      <vt:lpstr>Apresentação do PowerPoint</vt:lpstr>
      <vt:lpstr>1I. Ativação Verificar e ver o que fazer com caches antigos</vt:lpstr>
      <vt:lpstr>1II. Controle (Fetch) Controla as páginas dentro do escopo, pode ser encerrado para economizar memória ou tratar outros eventos</vt:lpstr>
      <vt:lpstr>Apresentação do PowerPoint</vt:lpstr>
      <vt:lpstr>Mágica II:  Web Manifest</vt:lpstr>
      <vt:lpstr>JSON para controlar web apps. Definir Temas, Nomes, Ícones, como o app será carregado, adicionar a página inicial</vt:lpstr>
      <vt:lpstr>Apresentação do PowerPoint</vt:lpstr>
      <vt:lpstr>Segurança HTTPS</vt:lpstr>
      <vt:lpstr>Mágica I + Mágica II + JS + https =  Progressive Web App</vt:lpstr>
      <vt:lpstr>Aplicação seja pequena de rápida instalação</vt:lpstr>
      <vt:lpstr>Apresentação do PowerPoint</vt:lpstr>
      <vt:lpstr>Cases de Sucesso</vt:lpstr>
      <vt:lpstr>Março 2019</vt:lpstr>
      <vt:lpstr>Resultados: Aumento de 43% nas sessões por usuário 20% de aumento nas impressões por página Aumento de 100% nas taxas de engajamento 6x aumento no número de leitores que completam artigos</vt:lpstr>
      <vt:lpstr>Apresentação do PowerPoint</vt:lpstr>
      <vt:lpstr>Resultados Os usuários interagem mais no PWA do que seus aplicativos nativos Os usuários enviam mais mensagens no PWA do que seus aplicativos nativos Os usuários editam seus perfis mais vezes no PWA do que na nativa O tempo gasto na aplicação PWA é maior do que nos aplicativos nativos</vt:lpstr>
      <vt:lpstr>PWA é a solução para tudo?</vt:lpstr>
      <vt:lpstr>NÃO</vt:lpstr>
      <vt:lpstr>Aplicativos nativos podem acessar itens de hardware que o PWA não consegue.</vt:lpstr>
      <vt:lpstr>Não acessa: contatos sms inter app comunication </vt:lpstr>
      <vt:lpstr>Acessa: bluetooth camera geolocalização microfone </vt:lpstr>
      <vt:lpstr>iOS limita a ação do PWA - Sem Push notifications - Limita cache - algumas coisas...</vt:lpstr>
      <vt:lpstr>Não é possível acessar dados de alguns apps para autenticação.</vt:lpstr>
      <vt:lpstr>Mas...</vt:lpstr>
      <vt:lpstr>Em muitos casos pode complementar a vida de um app ou até substituí-lo</vt:lpstr>
      <vt:lpstr>Exemplo:     pwa.professorburnes.com.br </vt:lpstr>
      <vt:lpstr>Exemplo: iFud</vt:lpstr>
      <vt:lpstr>Parte offline Cache Detecção de Rede Utiliza: JSON, JS e...</vt:lpstr>
      <vt:lpstr>Apresentação do PowerPoint</vt:lpstr>
      <vt:lpstr>Por fim: Utilizar também o PWA, e não só o PWA</vt:lpstr>
      <vt:lpstr>Bibliografia</vt:lpstr>
      <vt:lpstr>Bibliografia</vt:lpstr>
      <vt:lpstr>Bibliografia</vt:lpstr>
      <vt:lpstr>Apresentação do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Usuário do Windows</dc:creator>
  <cp:lastModifiedBy>Usuário do Windows</cp:lastModifiedBy>
  <cp:revision>37</cp:revision>
  <dcterms:created xsi:type="dcterms:W3CDTF">2019-11-22T13:33:19Z</dcterms:created>
  <dcterms:modified xsi:type="dcterms:W3CDTF">2019-11-28T01:42:54Z</dcterms:modified>
</cp:coreProperties>
</file>